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25"/>
  </p:notesMasterIdLst>
  <p:handoutMasterIdLst>
    <p:handoutMasterId r:id="rId26"/>
  </p:handoutMasterIdLst>
  <p:sldIdLst>
    <p:sldId id="256" r:id="rId3"/>
    <p:sldId id="283" r:id="rId4"/>
    <p:sldId id="327" r:id="rId5"/>
    <p:sldId id="302" r:id="rId6"/>
    <p:sldId id="303" r:id="rId7"/>
    <p:sldId id="304" r:id="rId8"/>
    <p:sldId id="305" r:id="rId9"/>
    <p:sldId id="306" r:id="rId10"/>
    <p:sldId id="307" r:id="rId11"/>
    <p:sldId id="308" r:id="rId12"/>
    <p:sldId id="309" r:id="rId13"/>
    <p:sldId id="310" r:id="rId14"/>
    <p:sldId id="289" r:id="rId15"/>
    <p:sldId id="290" r:id="rId16"/>
    <p:sldId id="285" r:id="rId17"/>
    <p:sldId id="287" r:id="rId18"/>
    <p:sldId id="288" r:id="rId19"/>
    <p:sldId id="291" r:id="rId20"/>
    <p:sldId id="311" r:id="rId21"/>
    <p:sldId id="312" r:id="rId22"/>
    <p:sldId id="313" r:id="rId23"/>
    <p:sldId id="286" r:id="rId24"/>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AF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64" autoAdjust="0"/>
    <p:restoredTop sz="87217" autoAdjust="0"/>
  </p:normalViewPr>
  <p:slideViewPr>
    <p:cSldViewPr snapToGrid="0" snapToObjects="1">
      <p:cViewPr varScale="1">
        <p:scale>
          <a:sx n="113" d="100"/>
          <a:sy n="113" d="100"/>
        </p:scale>
        <p:origin x="1016" y="184"/>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2020/9/7</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kknews.cc/code/z5q9o33.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kknews.cc/zh-tw/tech/jv64ypq.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edium.com/@maggieliao.cm04g/scikit-learn-%E6%95%B8%E6%93%9A%E9%A0%90%E8%99%95%E7%90%86-fit-transform-%E8%88%87transform-%E4%B9%8B%E5%B7%AE%E7%95%B0-3c7cc07c124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很多演算法對數據範圍非常的敏感。因此為了要讓模型訓練的更強大，通常的做法是對特徵進行調節，使得數據更適合這些演算法。一般來說，我們在做機器學習時往往會做特徵的縮放。</a:t>
            </a:r>
            <a:br>
              <a:rPr lang="zh-TW" altLang="en-US" dirty="0"/>
            </a:br>
            <a:br>
              <a:rPr lang="zh-TW" altLang="en-US" dirty="0"/>
            </a:br>
            <a:r>
              <a:rPr lang="zh-TW" altLang="en-US" sz="1200" b="0" i="0" kern="1200" dirty="0">
                <a:solidFill>
                  <a:schemeClr val="tx1"/>
                </a:solidFill>
                <a:effectLst/>
                <a:latin typeface="+mn-lt"/>
                <a:ea typeface="+mn-ea"/>
                <a:cs typeface="+mn-cs"/>
              </a:rPr>
              <a:t>原文網址：</a:t>
            </a:r>
            <a:r>
              <a:rPr lang="en-US" sz="1200" b="0" i="0" u="none" strike="noStrike" kern="1200" dirty="0">
                <a:solidFill>
                  <a:schemeClr val="tx1"/>
                </a:solidFill>
                <a:effectLst/>
                <a:latin typeface="+mn-lt"/>
                <a:ea typeface="+mn-ea"/>
                <a:cs typeface="+mn-cs"/>
                <a:hlinkClick r:id="rId3"/>
              </a:rPr>
              <a:t>https://kknews.cc/code/z5q9o33.html</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895111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200" b="1" i="0" u="none" strike="noStrike" cap="none" dirty="0">
                <a:solidFill>
                  <a:srgbClr val="000000"/>
                </a:solidFill>
                <a:effectLst/>
                <a:latin typeface="Arial"/>
                <a:ea typeface="Arial"/>
                <a:cs typeface="Arial"/>
                <a:sym typeface="Arial"/>
              </a:rPr>
              <a:t>主成份分析</a:t>
            </a:r>
            <a:endParaRPr lang="en-US" altLang="zh-TW" sz="12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200" b="0" i="0" u="none" strike="noStrike" cap="none" dirty="0">
                <a:solidFill>
                  <a:srgbClr val="000000"/>
                </a:solidFill>
                <a:effectLst/>
                <a:latin typeface="Arial"/>
                <a:ea typeface="Arial"/>
                <a:cs typeface="Arial"/>
                <a:sym typeface="Arial"/>
              </a:rPr>
              <a:t>性質指的是點與點之間的關係。</a:t>
            </a:r>
          </a:p>
          <a:p>
            <a:endParaRPr lang="en-US"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3876230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a:solidFill>
                  <a:srgbClr val="000000"/>
                </a:solidFill>
                <a:effectLst/>
                <a:latin typeface="Arial"/>
                <a:ea typeface="Arial"/>
                <a:cs typeface="Arial"/>
                <a:sym typeface="Arial"/>
                <a:hlinkClick r:id="rId3"/>
              </a:rPr>
              <a:t>t-</a:t>
            </a:r>
            <a:r>
              <a:rPr lang="zh-TW" altLang="en-US" sz="1200" b="0" i="0" u="none" strike="noStrike" cap="none" dirty="0">
                <a:solidFill>
                  <a:srgbClr val="000000"/>
                </a:solidFill>
                <a:effectLst/>
                <a:latin typeface="Arial"/>
                <a:ea typeface="Arial"/>
                <a:cs typeface="Arial"/>
                <a:sym typeface="Arial"/>
                <a:hlinkClick r:id="rId3"/>
              </a:rPr>
              <a:t>分布鄰域嵌入算法</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645759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scikit-learn </a:t>
            </a:r>
            <a:r>
              <a:rPr lang="zh-TW" altLang="en-US" sz="1200" b="0" i="0" kern="1200" dirty="0">
                <a:solidFill>
                  <a:schemeClr val="tx1"/>
                </a:solidFill>
                <a:effectLst/>
                <a:latin typeface="+mn-lt"/>
                <a:ea typeface="+mn-ea"/>
                <a:cs typeface="+mn-cs"/>
              </a:rPr>
              <a:t>數據預處理</a:t>
            </a:r>
            <a:r>
              <a:rPr lang="en-US" altLang="zh-TW"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fit_transform</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與</a:t>
            </a:r>
            <a:r>
              <a:rPr lang="en-US" sz="1200" b="0" i="0" kern="1200" dirty="0">
                <a:solidFill>
                  <a:schemeClr val="tx1"/>
                </a:solidFill>
                <a:effectLst/>
                <a:latin typeface="+mn-lt"/>
                <a:ea typeface="+mn-ea"/>
                <a:cs typeface="+mn-cs"/>
              </a:rPr>
              <a:t>transform()</a:t>
            </a:r>
            <a:r>
              <a:rPr lang="zh-TW" altLang="en-US" sz="1200" b="0" i="0" kern="1200" dirty="0">
                <a:solidFill>
                  <a:schemeClr val="tx1"/>
                </a:solidFill>
                <a:effectLst/>
                <a:latin typeface="+mn-lt"/>
                <a:ea typeface="+mn-ea"/>
                <a:cs typeface="+mn-cs"/>
              </a:rPr>
              <a:t>之差異</a:t>
            </a:r>
          </a:p>
          <a:p>
            <a:endParaRPr lang="en-US" dirty="0">
              <a:hlinkClick r:id="rId3"/>
            </a:endParaRPr>
          </a:p>
          <a:p>
            <a:r>
              <a:rPr lang="en-US" dirty="0">
                <a:hlinkClick r:id="rId3"/>
              </a:rPr>
              <a:t>https://medium.com/@maggieliao.cm04g/scikit-learn-%E6%95%B8%E6%93%9A%E9%A0%90%E8%99%95%E7%90%86-fit-transform-%E8%88%87transform-%E4%B9%8B%E5%B7%AE%E7%95%B0-3c7cc07c124f</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11</a:t>
            </a:fld>
            <a:endParaRPr lang="zh-CN" altLang="en-US"/>
          </a:p>
        </p:txBody>
      </p:sp>
    </p:spTree>
    <p:extLst>
      <p:ext uri="{BB962C8B-B14F-4D97-AF65-F5344CB8AC3E}">
        <p14:creationId xmlns:p14="http://schemas.microsoft.com/office/powerpoint/2010/main" val="3176979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13</a:t>
            </a:fld>
            <a:endParaRPr lang="zh-CN" altLang="en-US"/>
          </a:p>
        </p:txBody>
      </p:sp>
    </p:spTree>
    <p:extLst>
      <p:ext uri="{BB962C8B-B14F-4D97-AF65-F5344CB8AC3E}">
        <p14:creationId xmlns:p14="http://schemas.microsoft.com/office/powerpoint/2010/main" val="1129086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22</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31.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2.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7</a:t>
            </a:r>
            <a:endParaRPr lang="zh-CN" altLang="en-US" sz="11500" dirty="0"/>
          </a:p>
        </p:txBody>
      </p:sp>
      <p:sp>
        <p:nvSpPr>
          <p:cNvPr id="3" name="文本占位符 2"/>
          <p:cNvSpPr>
            <a:spLocks noGrp="1"/>
          </p:cNvSpPr>
          <p:nvPr>
            <p:ph type="body" sz="quarter" idx="12"/>
          </p:nvPr>
        </p:nvSpPr>
        <p:spPr>
          <a:xfrm>
            <a:off x="2235199" y="3292990"/>
            <a:ext cx="7755467" cy="757130"/>
          </a:xfrm>
        </p:spPr>
        <p:txBody>
          <a:bodyPr/>
          <a:lstStyle/>
          <a:p>
            <a:r>
              <a:rPr lang="zh-CN" altLang="en-US" dirty="0"/>
              <a:t>非監督式學習 降維</a:t>
            </a:r>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2A1C1C-A5F3-3046-ACA3-062A179BB427}"/>
              </a:ext>
            </a:extLst>
          </p:cNvPr>
          <p:cNvSpPr>
            <a:spLocks noGrp="1"/>
          </p:cNvSpPr>
          <p:nvPr>
            <p:ph type="body" sz="quarter" idx="10"/>
          </p:nvPr>
        </p:nvSpPr>
        <p:spPr>
          <a:xfrm>
            <a:off x="992875" y="245402"/>
            <a:ext cx="9315782" cy="590931"/>
          </a:xfrm>
        </p:spPr>
        <p:txBody>
          <a:bodyPr/>
          <a:lstStyle/>
          <a:p>
            <a:r>
              <a:rPr lang="zh-TW" altLang="en-US" dirty="0"/>
              <a:t>兩個分佈之間的相似度</a:t>
            </a:r>
            <a:endParaRPr lang="en-TW" dirty="0"/>
          </a:p>
        </p:txBody>
      </p:sp>
      <p:sp>
        <p:nvSpPr>
          <p:cNvPr id="4" name="Text Placeholder 1">
            <a:extLst>
              <a:ext uri="{FF2B5EF4-FFF2-40B4-BE49-F238E27FC236}">
                <a16:creationId xmlns:a16="http://schemas.microsoft.com/office/drawing/2014/main" id="{AFCAC167-8626-9140-9B5B-6D9C00AADA19}"/>
              </a:ext>
            </a:extLst>
          </p:cNvPr>
          <p:cNvSpPr txBox="1">
            <a:spLocks/>
          </p:cNvSpPr>
          <p:nvPr/>
        </p:nvSpPr>
        <p:spPr>
          <a:xfrm>
            <a:off x="311700" y="1029225"/>
            <a:ext cx="95435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求算兩個分佈之間的相似度，經常用 </a:t>
            </a:r>
            <a:r>
              <a:rPr kumimoji="0" lang="en-US" sz="2000" b="0" i="0" u="none" strike="noStrike" kern="0" cap="none" spc="0" normalizeH="0" baseline="0" noProof="0" dirty="0">
                <a:ln>
                  <a:noFill/>
                </a:ln>
                <a:solidFill>
                  <a:srgbClr val="595959"/>
                </a:solidFill>
                <a:effectLst/>
                <a:uLnTx/>
                <a:uFillTx/>
                <a:latin typeface="Arial"/>
                <a:cs typeface="Arial"/>
                <a:sym typeface="Arial"/>
              </a:rPr>
              <a:t>KL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距離（</a:t>
            </a:r>
            <a:r>
              <a:rPr kumimoji="0" lang="en-US" sz="2000" b="0" i="0" u="none" strike="noStrike" kern="0" cap="none" spc="0" normalizeH="0" baseline="0" noProof="0" dirty="0" err="1">
                <a:ln>
                  <a:noFill/>
                </a:ln>
                <a:solidFill>
                  <a:srgbClr val="595959"/>
                </a:solidFill>
                <a:effectLst/>
                <a:uLnTx/>
                <a:uFillTx/>
                <a:latin typeface="Arial"/>
                <a:cs typeface="Arial"/>
                <a:sym typeface="Arial"/>
              </a:rPr>
              <a:t>Kullback-Leibler</a:t>
            </a:r>
            <a:r>
              <a:rPr kumimoji="0" lang="en-US" sz="2000" b="0" i="0" u="none" strike="noStrike" kern="0" cap="none" spc="0" normalizeH="0" baseline="0" noProof="0" dirty="0">
                <a:ln>
                  <a:noFill/>
                </a:ln>
                <a:solidFill>
                  <a:srgbClr val="595959"/>
                </a:solidFill>
                <a:effectLst/>
                <a:uLnTx/>
                <a:uFillTx/>
                <a:latin typeface="Arial"/>
                <a:cs typeface="Arial"/>
                <a:sym typeface="Arial"/>
              </a:rPr>
              <a:t> Divergence）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來表示，也叫做相對熵（</a:t>
            </a:r>
            <a:r>
              <a:rPr kumimoji="0" lang="en-US" sz="2000" b="0" i="0" u="none" strike="noStrike" kern="0" cap="none" spc="0" normalizeH="0" baseline="0" noProof="0" dirty="0">
                <a:ln>
                  <a:noFill/>
                </a:ln>
                <a:solidFill>
                  <a:srgbClr val="595959"/>
                </a:solidFill>
                <a:effectLst/>
                <a:uLnTx/>
                <a:uFillTx/>
                <a:latin typeface="Arial"/>
                <a:cs typeface="Arial"/>
                <a:sym typeface="Arial"/>
              </a:rPr>
              <a:t>Relative Entropy）。</a:t>
            </a:r>
          </a:p>
        </p:txBody>
      </p:sp>
      <p:pic>
        <p:nvPicPr>
          <p:cNvPr id="5" name="Picture 4">
            <a:extLst>
              <a:ext uri="{FF2B5EF4-FFF2-40B4-BE49-F238E27FC236}">
                <a16:creationId xmlns:a16="http://schemas.microsoft.com/office/drawing/2014/main" id="{35A489F0-182B-FC44-B9EC-71BB52AA4FD6}"/>
              </a:ext>
            </a:extLst>
          </p:cNvPr>
          <p:cNvPicPr>
            <a:picLocks noChangeAspect="1"/>
          </p:cNvPicPr>
          <p:nvPr/>
        </p:nvPicPr>
        <p:blipFill>
          <a:blip r:embed="rId2"/>
          <a:stretch>
            <a:fillRect/>
          </a:stretch>
        </p:blipFill>
        <p:spPr>
          <a:xfrm>
            <a:off x="4083050" y="2567516"/>
            <a:ext cx="3619500" cy="444500"/>
          </a:xfrm>
          <a:prstGeom prst="rect">
            <a:avLst/>
          </a:prstGeom>
        </p:spPr>
      </p:pic>
      <p:pic>
        <p:nvPicPr>
          <p:cNvPr id="6" name="Picture 5">
            <a:extLst>
              <a:ext uri="{FF2B5EF4-FFF2-40B4-BE49-F238E27FC236}">
                <a16:creationId xmlns:a16="http://schemas.microsoft.com/office/drawing/2014/main" id="{DCF9504A-78A7-5344-8D03-A885770E6207}"/>
              </a:ext>
            </a:extLst>
          </p:cNvPr>
          <p:cNvPicPr>
            <a:picLocks noChangeAspect="1"/>
          </p:cNvPicPr>
          <p:nvPr/>
        </p:nvPicPr>
        <p:blipFill>
          <a:blip r:embed="rId3"/>
          <a:stretch>
            <a:fillRect/>
          </a:stretch>
        </p:blipFill>
        <p:spPr>
          <a:xfrm>
            <a:off x="4820200" y="3171241"/>
            <a:ext cx="2032000" cy="2032000"/>
          </a:xfrm>
          <a:prstGeom prst="rect">
            <a:avLst/>
          </a:prstGeom>
        </p:spPr>
      </p:pic>
    </p:spTree>
    <p:extLst>
      <p:ext uri="{BB962C8B-B14F-4D97-AF65-F5344CB8AC3E}">
        <p14:creationId xmlns:p14="http://schemas.microsoft.com/office/powerpoint/2010/main" val="2926440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EA15BA-A6B4-374F-B244-3C2DC253C5B9}"/>
              </a:ext>
            </a:extLst>
          </p:cNvPr>
          <p:cNvSpPr>
            <a:spLocks noGrp="1"/>
          </p:cNvSpPr>
          <p:nvPr>
            <p:ph type="body" sz="quarter" idx="10"/>
          </p:nvPr>
        </p:nvSpPr>
        <p:spPr/>
        <p:txBody>
          <a:bodyPr/>
          <a:lstStyle/>
          <a:p>
            <a:r>
              <a:rPr lang="en-US" dirty="0"/>
              <a:t>t-SNE </a:t>
            </a:r>
            <a:r>
              <a:rPr lang="zh-CN" altLang="en-US" dirty="0"/>
              <a:t>小結</a:t>
            </a:r>
            <a:endParaRPr lang="en-TW" dirty="0"/>
          </a:p>
        </p:txBody>
      </p:sp>
      <p:sp>
        <p:nvSpPr>
          <p:cNvPr id="3" name="Text Placeholder 1">
            <a:extLst>
              <a:ext uri="{FF2B5EF4-FFF2-40B4-BE49-F238E27FC236}">
                <a16:creationId xmlns:a16="http://schemas.microsoft.com/office/drawing/2014/main" id="{F5877896-7467-F74F-B4DC-F245368CF58C}"/>
              </a:ext>
            </a:extLst>
          </p:cNvPr>
          <p:cNvSpPr txBox="1">
            <a:spLocks/>
          </p:cNvSpPr>
          <p:nvPr/>
        </p:nvSpPr>
        <p:spPr>
          <a:xfrm>
            <a:off x="311699" y="1029225"/>
            <a:ext cx="10751412" cy="13301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50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利用此方法降維後原本相近的點依然相近，反之原本距離遠的投影後依然保持遠的距離。</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50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允許非線性的轉換，因此有機會在原本分開的三群在做完投影後依然是開的。</a:t>
            </a: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DE7743EC-E778-E245-AEBB-14914823F9FC}"/>
              </a:ext>
            </a:extLst>
          </p:cNvPr>
          <p:cNvSpPr/>
          <p:nvPr/>
        </p:nvSpPr>
        <p:spPr>
          <a:xfrm>
            <a:off x="414778" y="2737425"/>
            <a:ext cx="2557110" cy="369332"/>
          </a:xfrm>
          <a:prstGeom prst="rect">
            <a:avLst/>
          </a:prstGeom>
        </p:spPr>
        <p:txBody>
          <a:bodyPr wrap="none">
            <a:spAutoFit/>
          </a:bodyPr>
          <a:lstStyle/>
          <a:p>
            <a:r>
              <a:rPr lang="en-US" b="1" dirty="0">
                <a:solidFill>
                  <a:srgbClr val="403D3A"/>
                </a:solidFill>
                <a:latin typeface="Arial" panose="020B0604020202020204" pitchFamily="34" charset="0"/>
              </a:rPr>
              <a:t> t-SNE </a:t>
            </a:r>
            <a:r>
              <a:rPr lang="zh-TW" altLang="en-US" b="1" dirty="0">
                <a:solidFill>
                  <a:srgbClr val="403D3A"/>
                </a:solidFill>
                <a:latin typeface="Arial" panose="020B0604020202020204" pitchFamily="34" charset="0"/>
              </a:rPr>
              <a:t>不適用於新資料</a:t>
            </a:r>
            <a:endParaRPr lang="zh-TW" altLang="en-US" b="1" i="0" dirty="0">
              <a:solidFill>
                <a:srgbClr val="403D3A"/>
              </a:solidFill>
              <a:effectLst/>
              <a:latin typeface="Arial" panose="020B0604020202020204" pitchFamily="34" charset="0"/>
            </a:endParaRPr>
          </a:p>
        </p:txBody>
      </p:sp>
      <p:sp>
        <p:nvSpPr>
          <p:cNvPr id="5" name="Rectangle 4">
            <a:extLst>
              <a:ext uri="{FF2B5EF4-FFF2-40B4-BE49-F238E27FC236}">
                <a16:creationId xmlns:a16="http://schemas.microsoft.com/office/drawing/2014/main" id="{74938855-9AFC-F14D-8807-B3F7238B7C58}"/>
              </a:ext>
            </a:extLst>
          </p:cNvPr>
          <p:cNvSpPr/>
          <p:nvPr/>
        </p:nvSpPr>
        <p:spPr>
          <a:xfrm>
            <a:off x="493799" y="3289579"/>
            <a:ext cx="7160067" cy="923330"/>
          </a:xfrm>
          <a:prstGeom prst="rect">
            <a:avLst/>
          </a:prstGeom>
        </p:spPr>
        <p:txBody>
          <a:bodyPr wrap="square">
            <a:spAutoFit/>
          </a:bodyPr>
          <a:lstStyle/>
          <a:p>
            <a:r>
              <a:rPr lang="en-US" dirty="0">
                <a:solidFill>
                  <a:srgbClr val="61605E"/>
                </a:solidFill>
                <a:latin typeface="Arial" panose="020B0604020202020204" pitchFamily="34" charset="0"/>
              </a:rPr>
              <a:t>PCA </a:t>
            </a:r>
            <a:r>
              <a:rPr lang="zh-TW" altLang="en-US" dirty="0">
                <a:solidFill>
                  <a:srgbClr val="61605E"/>
                </a:solidFill>
                <a:latin typeface="Arial" panose="020B0604020202020204" pitchFamily="34" charset="0"/>
              </a:rPr>
              <a:t>降維可以適用新資料，可呼叫</a:t>
            </a:r>
            <a:r>
              <a:rPr lang="en-US" dirty="0">
                <a:solidFill>
                  <a:srgbClr val="61605E"/>
                </a:solidFill>
                <a:latin typeface="Arial" panose="020B0604020202020204" pitchFamily="34" charset="0"/>
              </a:rPr>
              <a:t>transform() </a:t>
            </a:r>
            <a:r>
              <a:rPr lang="zh-TW" altLang="en-US" dirty="0">
                <a:solidFill>
                  <a:srgbClr val="61605E"/>
                </a:solidFill>
                <a:latin typeface="Arial" panose="020B0604020202020204" pitchFamily="34" charset="0"/>
              </a:rPr>
              <a:t>函式即可。而 </a:t>
            </a:r>
            <a:r>
              <a:rPr lang="en-US" dirty="0">
                <a:solidFill>
                  <a:srgbClr val="61605E"/>
                </a:solidFill>
                <a:latin typeface="Arial" panose="020B0604020202020204" pitchFamily="34" charset="0"/>
              </a:rPr>
              <a:t>t-SNE </a:t>
            </a:r>
            <a:r>
              <a:rPr lang="zh-TW" altLang="en-US" dirty="0">
                <a:solidFill>
                  <a:srgbClr val="61605E"/>
                </a:solidFill>
                <a:latin typeface="Arial" panose="020B0604020202020204" pitchFamily="34" charset="0"/>
              </a:rPr>
              <a:t>則不行。因為演算法的關係在 </a:t>
            </a:r>
            <a:r>
              <a:rPr lang="en-US" dirty="0">
                <a:solidFill>
                  <a:srgbClr val="61605E"/>
                </a:solidFill>
                <a:latin typeface="Arial" panose="020B0604020202020204" pitchFamily="34" charset="0"/>
              </a:rPr>
              <a:t>scikit-learn</a:t>
            </a:r>
            <a:r>
              <a:rPr lang="zh-TW" altLang="en-US" dirty="0">
                <a:solidFill>
                  <a:srgbClr val="61605E"/>
                </a:solidFill>
                <a:latin typeface="Arial" panose="020B0604020202020204" pitchFamily="34" charset="0"/>
              </a:rPr>
              <a:t> 套件中的 </a:t>
            </a:r>
            <a:r>
              <a:rPr lang="en-US" dirty="0">
                <a:solidFill>
                  <a:srgbClr val="61605E"/>
                </a:solidFill>
                <a:latin typeface="Arial" panose="020B0604020202020204" pitchFamily="34" charset="0"/>
              </a:rPr>
              <a:t>t-SNE </a:t>
            </a:r>
            <a:r>
              <a:rPr lang="zh-TW" altLang="en-US" dirty="0">
                <a:solidFill>
                  <a:srgbClr val="61605E"/>
                </a:solidFill>
                <a:latin typeface="Arial" panose="020B0604020202020204" pitchFamily="34" charset="0"/>
              </a:rPr>
              <a:t>演算法並沒有</a:t>
            </a:r>
            <a:r>
              <a:rPr lang="en-US" dirty="0">
                <a:solidFill>
                  <a:srgbClr val="61605E"/>
                </a:solidFill>
                <a:latin typeface="Arial" panose="020B0604020202020204" pitchFamily="34" charset="0"/>
              </a:rPr>
              <a:t>transform() </a:t>
            </a:r>
            <a:r>
              <a:rPr lang="zh-TW" altLang="en-US" dirty="0">
                <a:solidFill>
                  <a:srgbClr val="61605E"/>
                </a:solidFill>
                <a:latin typeface="Arial" panose="020B0604020202020204" pitchFamily="34" charset="0"/>
              </a:rPr>
              <a:t>函式可以呼叫。</a:t>
            </a:r>
            <a:endParaRPr lang="en-TW" dirty="0"/>
          </a:p>
        </p:txBody>
      </p:sp>
    </p:spTree>
    <p:extLst>
      <p:ext uri="{BB962C8B-B14F-4D97-AF65-F5344CB8AC3E}">
        <p14:creationId xmlns:p14="http://schemas.microsoft.com/office/powerpoint/2010/main" val="2416483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F49510-21E3-9142-B00F-02BE826F119B}"/>
              </a:ext>
            </a:extLst>
          </p:cNvPr>
          <p:cNvSpPr>
            <a:spLocks noGrp="1"/>
          </p:cNvSpPr>
          <p:nvPr>
            <p:ph type="body" sz="quarter" idx="10"/>
          </p:nvPr>
        </p:nvSpPr>
        <p:spPr/>
        <p:txBody>
          <a:bodyPr/>
          <a:lstStyle/>
          <a:p>
            <a:r>
              <a:rPr lang="en-US" dirty="0"/>
              <a:t>PCA &amp; t-SNE</a:t>
            </a:r>
            <a:r>
              <a:rPr lang="zh-TW" altLang="en-US" dirty="0"/>
              <a:t> 整理</a:t>
            </a:r>
            <a:endParaRPr lang="en-TW" dirty="0"/>
          </a:p>
        </p:txBody>
      </p:sp>
      <p:sp>
        <p:nvSpPr>
          <p:cNvPr id="4" name="Text Placeholder 1">
            <a:extLst>
              <a:ext uri="{FF2B5EF4-FFF2-40B4-BE49-F238E27FC236}">
                <a16:creationId xmlns:a16="http://schemas.microsoft.com/office/drawing/2014/main" id="{4F76D9D5-3078-2A48-93D2-8B35770D1343}"/>
              </a:ext>
            </a:extLst>
          </p:cNvPr>
          <p:cNvSpPr txBox="1">
            <a:spLocks/>
          </p:cNvSpPr>
          <p:nvPr/>
        </p:nvSpPr>
        <p:spPr>
          <a:xfrm>
            <a:off x="311700" y="1029225"/>
            <a:ext cx="10740122"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和</a:t>
            </a: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是兩個不同降維的方法，</a:t>
            </a: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的優點在於簡單若新的點要映射時直接代入公式即可得出降維後的點。若</a:t>
            </a: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有新的點近來時我們沒有去計算新的點和舊的點之間的關係因此我們無法將新的點投影下去。</a:t>
            </a: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的優點是可以保留原本高維距離較遠的點降維後依然保持遠的距離，因此這些群降維後依然保持群的特性。</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sp>
        <p:nvSpPr>
          <p:cNvPr id="9" name="Rounded Rectangle 8">
            <a:extLst>
              <a:ext uri="{FF2B5EF4-FFF2-40B4-BE49-F238E27FC236}">
                <a16:creationId xmlns:a16="http://schemas.microsoft.com/office/drawing/2014/main" id="{544E5B9C-6EE5-CD4E-A249-6BC2B00FC876}"/>
              </a:ext>
            </a:extLst>
          </p:cNvPr>
          <p:cNvSpPr/>
          <p:nvPr/>
        </p:nvSpPr>
        <p:spPr>
          <a:xfrm>
            <a:off x="3983533" y="3706730"/>
            <a:ext cx="1936964" cy="525160"/>
          </a:xfrm>
          <a:prstGeom prst="roundRect">
            <a:avLst/>
          </a:prstGeom>
          <a:solidFill>
            <a:srgbClr val="E4635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Rectangle 9">
            <a:extLst>
              <a:ext uri="{FF2B5EF4-FFF2-40B4-BE49-F238E27FC236}">
                <a16:creationId xmlns:a16="http://schemas.microsoft.com/office/drawing/2014/main" id="{7ED9656B-C5C7-4E49-ABB6-B229BD4F3F1E}"/>
              </a:ext>
            </a:extLst>
          </p:cNvPr>
          <p:cNvSpPr/>
          <p:nvPr/>
        </p:nvSpPr>
        <p:spPr>
          <a:xfrm>
            <a:off x="4036700" y="3815421"/>
            <a:ext cx="1809372" cy="307777"/>
          </a:xfrm>
          <a:prstGeom prst="rect">
            <a:avLst/>
          </a:prstGeom>
        </p:spPr>
        <p:txBody>
          <a:bodyPr wrap="square">
            <a:spAutoFit/>
          </a:bodyPr>
          <a:lstStyle/>
          <a:p>
            <a:pPr defTabSz="914400">
              <a:buClr>
                <a:srgbClr val="000000"/>
              </a:buClr>
              <a:buFont typeface="Arial"/>
              <a:buNone/>
            </a:pPr>
            <a:r>
              <a:rPr lang="en-US" sz="1400" kern="0" dirty="0">
                <a:solidFill>
                  <a:srgbClr val="FFFFFF"/>
                </a:solidFill>
                <a:cs typeface="Arial"/>
                <a:sym typeface="Arial"/>
              </a:rPr>
              <a:t>PCA</a:t>
            </a:r>
            <a:r>
              <a:rPr lang="zh-TW" altLang="en-US" sz="1400" kern="0" dirty="0">
                <a:solidFill>
                  <a:srgbClr val="FFFFFF"/>
                </a:solidFill>
                <a:cs typeface="Arial"/>
                <a:sym typeface="Arial"/>
              </a:rPr>
              <a:t>允許線性的轉換</a:t>
            </a:r>
            <a:endParaRPr lang="en-US" sz="1400" kern="0" dirty="0">
              <a:solidFill>
                <a:srgbClr val="FFFFFF"/>
              </a:solidFill>
              <a:cs typeface="Arial"/>
              <a:sym typeface="Arial"/>
            </a:endParaRPr>
          </a:p>
        </p:txBody>
      </p:sp>
      <p:sp>
        <p:nvSpPr>
          <p:cNvPr id="11" name="Rounded Rectangle 10">
            <a:extLst>
              <a:ext uri="{FF2B5EF4-FFF2-40B4-BE49-F238E27FC236}">
                <a16:creationId xmlns:a16="http://schemas.microsoft.com/office/drawing/2014/main" id="{314275FF-42A2-3B4B-9DBE-F4A46ED7F8BA}"/>
              </a:ext>
            </a:extLst>
          </p:cNvPr>
          <p:cNvSpPr/>
          <p:nvPr/>
        </p:nvSpPr>
        <p:spPr>
          <a:xfrm>
            <a:off x="6441496" y="3706730"/>
            <a:ext cx="2169038" cy="525160"/>
          </a:xfrm>
          <a:prstGeom prst="roundRect">
            <a:avLst/>
          </a:prstGeom>
          <a:solidFill>
            <a:srgbClr val="076BA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 name="Rectangle 11">
            <a:extLst>
              <a:ext uri="{FF2B5EF4-FFF2-40B4-BE49-F238E27FC236}">
                <a16:creationId xmlns:a16="http://schemas.microsoft.com/office/drawing/2014/main" id="{90ACB3D8-096F-894A-9591-6FBB082D74BF}"/>
              </a:ext>
            </a:extLst>
          </p:cNvPr>
          <p:cNvSpPr/>
          <p:nvPr/>
        </p:nvSpPr>
        <p:spPr>
          <a:xfrm>
            <a:off x="6494663" y="3815421"/>
            <a:ext cx="2115871" cy="307777"/>
          </a:xfrm>
          <a:prstGeom prst="rect">
            <a:avLst/>
          </a:prstGeom>
        </p:spPr>
        <p:txBody>
          <a:bodyPr wrap="square">
            <a:spAutoFit/>
          </a:bodyPr>
          <a:lstStyle/>
          <a:p>
            <a:pPr defTabSz="914400">
              <a:buClr>
                <a:srgbClr val="000000"/>
              </a:buClr>
              <a:buFont typeface="Arial"/>
              <a:buNone/>
            </a:pPr>
            <a:r>
              <a:rPr lang="en-US" sz="1400" kern="0" dirty="0">
                <a:solidFill>
                  <a:srgbClr val="FFFFFF"/>
                </a:solidFill>
                <a:cs typeface="Arial"/>
                <a:sym typeface="Arial"/>
              </a:rPr>
              <a:t>t-SNE</a:t>
            </a:r>
            <a:r>
              <a:rPr lang="zh-TW" altLang="en-US" sz="1400" kern="0" dirty="0">
                <a:solidFill>
                  <a:srgbClr val="FFFFFF"/>
                </a:solidFill>
                <a:cs typeface="Arial"/>
                <a:sym typeface="Arial"/>
              </a:rPr>
              <a:t>允許</a:t>
            </a:r>
            <a:r>
              <a:rPr lang="zh-CN" altLang="en-US" sz="1400" kern="0" dirty="0">
                <a:solidFill>
                  <a:srgbClr val="FFFFFF"/>
                </a:solidFill>
                <a:cs typeface="Arial"/>
                <a:sym typeface="Arial"/>
              </a:rPr>
              <a:t>非線性的轉換</a:t>
            </a:r>
            <a:endParaRPr lang="en-US" sz="1400" kern="0" dirty="0">
              <a:solidFill>
                <a:srgbClr val="FFFFFF"/>
              </a:solidFill>
              <a:cs typeface="Arial"/>
              <a:sym typeface="Arial"/>
            </a:endParaRPr>
          </a:p>
        </p:txBody>
      </p:sp>
    </p:spTree>
    <p:extLst>
      <p:ext uri="{BB962C8B-B14F-4D97-AF65-F5344CB8AC3E}">
        <p14:creationId xmlns:p14="http://schemas.microsoft.com/office/powerpoint/2010/main" val="2083535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2</a:t>
            </a:r>
            <a:endParaRPr lang="zh-CN" altLang="en-US" kern="0" dirty="0"/>
          </a:p>
        </p:txBody>
      </p:sp>
      <p:sp>
        <p:nvSpPr>
          <p:cNvPr id="5" name="文本占位符 4"/>
          <p:cNvSpPr>
            <a:spLocks noGrp="1"/>
          </p:cNvSpPr>
          <p:nvPr>
            <p:ph type="body" sz="quarter" idx="12"/>
          </p:nvPr>
        </p:nvSpPr>
        <p:spPr>
          <a:xfrm>
            <a:off x="3327399" y="5603971"/>
            <a:ext cx="5537200" cy="1200329"/>
          </a:xfrm>
        </p:spPr>
        <p:txBody>
          <a:bodyPr/>
          <a:lstStyle/>
          <a:p>
            <a:r>
              <a:rPr lang="en-US" altLang="zh-CN" sz="4000" kern="0" dirty="0"/>
              <a:t>[</a:t>
            </a:r>
            <a:r>
              <a:rPr lang="zh-CN" altLang="en-US" sz="4000" kern="0" dirty="0"/>
              <a:t>程式實作</a:t>
            </a:r>
            <a:r>
              <a:rPr lang="en-US" altLang="zh-CN" sz="4000" kern="0" dirty="0"/>
              <a:t>]</a:t>
            </a:r>
            <a:br>
              <a:rPr lang="en-US" altLang="zh-CN" sz="4000" kern="0" dirty="0"/>
            </a:br>
            <a:r>
              <a:rPr lang="zh-CN" altLang="en-US" sz="4000" dirty="0"/>
              <a:t>資料清理</a:t>
            </a:r>
            <a:r>
              <a:rPr lang="en-US" altLang="zh-CN" sz="4000" dirty="0"/>
              <a:t>&amp;</a:t>
            </a:r>
            <a:r>
              <a:rPr lang="zh-CN" altLang="en-US" sz="4000" dirty="0"/>
              <a:t>前處理</a:t>
            </a:r>
            <a:endParaRPr lang="en-US" altLang="zh-CN" sz="4000" dirty="0"/>
          </a:p>
        </p:txBody>
      </p:sp>
      <p:pic>
        <p:nvPicPr>
          <p:cNvPr id="6" name="Picture 5">
            <a:extLst>
              <a:ext uri="{FF2B5EF4-FFF2-40B4-BE49-F238E27FC236}">
                <a16:creationId xmlns:a16="http://schemas.microsoft.com/office/drawing/2014/main" id="{09E16352-B15F-0A44-BB8A-2B1C2535D6D3}"/>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3" name="Rectangle 2">
            <a:extLst>
              <a:ext uri="{FF2B5EF4-FFF2-40B4-BE49-F238E27FC236}">
                <a16:creationId xmlns:a16="http://schemas.microsoft.com/office/drawing/2014/main" id="{FDC24D1F-6567-5145-8B75-CC2002F41408}"/>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觀察不同的降維方式</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402291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C5488-205F-3F4E-99A7-0199969D6673}"/>
              </a:ext>
            </a:extLst>
          </p:cNvPr>
          <p:cNvSpPr>
            <a:spLocks noGrp="1"/>
          </p:cNvSpPr>
          <p:nvPr>
            <p:ph type="body" sz="quarter" idx="10"/>
          </p:nvPr>
        </p:nvSpPr>
        <p:spPr/>
        <p:txBody>
          <a:bodyPr/>
          <a:lstStyle/>
          <a:p>
            <a:r>
              <a:rPr lang="en-US" dirty="0" err="1"/>
              <a:t>鳶尾花朵</a:t>
            </a:r>
            <a:r>
              <a:rPr lang="en-US" dirty="0"/>
              <a:t>(iris)</a:t>
            </a:r>
            <a:r>
              <a:rPr lang="en-US" dirty="0" err="1"/>
              <a:t>資料集一覽</a:t>
            </a:r>
            <a:endParaRPr lang="en-TW" dirty="0"/>
          </a:p>
        </p:txBody>
      </p:sp>
      <p:sp>
        <p:nvSpPr>
          <p:cNvPr id="6" name="Text Placeholder 1">
            <a:extLst>
              <a:ext uri="{FF2B5EF4-FFF2-40B4-BE49-F238E27FC236}">
                <a16:creationId xmlns:a16="http://schemas.microsoft.com/office/drawing/2014/main" id="{A069F8AA-46D3-AA4F-A704-046F61ECF061}"/>
              </a:ext>
            </a:extLst>
          </p:cNvPr>
          <p:cNvSpPr txBox="1">
            <a:spLocks/>
          </p:cNvSpPr>
          <p:nvPr/>
        </p:nvSpPr>
        <p:spPr>
          <a:xfrm>
            <a:off x="815993" y="1173106"/>
            <a:ext cx="8229153" cy="1149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a:ln>
                  <a:noFill/>
                </a:ln>
                <a:solidFill>
                  <a:srgbClr val="595959"/>
                </a:solidFill>
                <a:effectLst/>
                <a:uLnTx/>
                <a:uFillTx/>
                <a:latin typeface="+mj-lt"/>
                <a:cs typeface="Calibri"/>
                <a:sym typeface="Calibri"/>
              </a:rPr>
              <a:t>總共有</a:t>
            </a:r>
            <a:r>
              <a:rPr kumimoji="0" lang="en-US" sz="2400" b="0" i="0" u="none" strike="noStrike" kern="0" cap="none" spc="0" normalizeH="0" baseline="0" noProof="0" dirty="0">
                <a:ln>
                  <a:noFill/>
                </a:ln>
                <a:solidFill>
                  <a:srgbClr val="C00000"/>
                </a:solidFill>
                <a:effectLst/>
                <a:uLnTx/>
                <a:uFillTx/>
                <a:latin typeface="+mj-lt"/>
                <a:cs typeface="Calibri"/>
                <a:sym typeface="Calibri"/>
              </a:rPr>
              <a:t>4個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輸入,</a:t>
            </a:r>
            <a:r>
              <a:rPr kumimoji="0" lang="en-US" sz="2400" b="0" i="0" u="none" strike="noStrike" kern="0" cap="none" spc="0" normalizeH="0" baseline="0" noProof="0" dirty="0">
                <a:ln>
                  <a:noFill/>
                </a:ln>
                <a:solidFill>
                  <a:srgbClr val="C00000"/>
                </a:solidFill>
                <a:effectLst/>
                <a:uLnTx/>
                <a:uFillTx/>
                <a:latin typeface="+mj-lt"/>
                <a:cs typeface="Calibri"/>
                <a:sym typeface="Calibri"/>
              </a:rPr>
              <a:t>1個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輸出</a:t>
            </a:r>
          </a:p>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err="1">
                <a:ln>
                  <a:noFill/>
                </a:ln>
                <a:solidFill>
                  <a:srgbClr val="595959"/>
                </a:solidFill>
                <a:effectLst/>
                <a:uLnTx/>
                <a:uFillTx/>
                <a:latin typeface="+mj-lt"/>
                <a:cs typeface="Calibri"/>
                <a:sym typeface="Calibri"/>
              </a:rPr>
              <a:t>資料特徵描述如下表</a:t>
            </a:r>
            <a:r>
              <a:rPr kumimoji="0" lang="en-US" sz="2400" b="0" i="0" u="none" strike="noStrike" kern="0" cap="none" spc="0" normalizeH="0" baseline="0" noProof="0" dirty="0">
                <a:ln>
                  <a:noFill/>
                </a:ln>
                <a:solidFill>
                  <a:srgbClr val="595959"/>
                </a:solidFill>
                <a:effectLst/>
                <a:uLnTx/>
                <a:uFillTx/>
                <a:latin typeface="+mj-lt"/>
                <a:cs typeface="Calibri"/>
                <a:sym typeface="Calibri"/>
              </a:rPr>
              <a:t>：</a:t>
            </a:r>
          </a:p>
        </p:txBody>
      </p:sp>
      <p:pic>
        <p:nvPicPr>
          <p:cNvPr id="7" name="Picture 6">
            <a:extLst>
              <a:ext uri="{FF2B5EF4-FFF2-40B4-BE49-F238E27FC236}">
                <a16:creationId xmlns:a16="http://schemas.microsoft.com/office/drawing/2014/main" id="{7CB54B55-6C9C-2944-AAD8-C4B66C08B1B8}"/>
              </a:ext>
            </a:extLst>
          </p:cNvPr>
          <p:cNvPicPr>
            <a:picLocks noChangeAspect="1"/>
          </p:cNvPicPr>
          <p:nvPr/>
        </p:nvPicPr>
        <p:blipFill>
          <a:blip r:embed="rId2"/>
          <a:stretch>
            <a:fillRect/>
          </a:stretch>
        </p:blipFill>
        <p:spPr>
          <a:xfrm>
            <a:off x="3157606" y="3479430"/>
            <a:ext cx="5488028" cy="2447661"/>
          </a:xfrm>
          <a:prstGeom prst="rect">
            <a:avLst/>
          </a:prstGeom>
        </p:spPr>
      </p:pic>
      <p:pic>
        <p:nvPicPr>
          <p:cNvPr id="9" name="Picture 8">
            <a:extLst>
              <a:ext uri="{FF2B5EF4-FFF2-40B4-BE49-F238E27FC236}">
                <a16:creationId xmlns:a16="http://schemas.microsoft.com/office/drawing/2014/main" id="{C2FB78CA-AFDA-1E4D-9C56-71B20AB80D4D}"/>
              </a:ext>
            </a:extLst>
          </p:cNvPr>
          <p:cNvPicPr>
            <a:picLocks noChangeAspect="1"/>
          </p:cNvPicPr>
          <p:nvPr/>
        </p:nvPicPr>
        <p:blipFill>
          <a:blip r:embed="rId3"/>
          <a:stretch>
            <a:fillRect/>
          </a:stretch>
        </p:blipFill>
        <p:spPr>
          <a:xfrm>
            <a:off x="3671758" y="2706535"/>
            <a:ext cx="4459724" cy="951878"/>
          </a:xfrm>
          <a:prstGeom prst="rect">
            <a:avLst/>
          </a:prstGeom>
        </p:spPr>
      </p:pic>
      <p:sp>
        <p:nvSpPr>
          <p:cNvPr id="10" name="Rounded Rectangle 9">
            <a:extLst>
              <a:ext uri="{FF2B5EF4-FFF2-40B4-BE49-F238E27FC236}">
                <a16:creationId xmlns:a16="http://schemas.microsoft.com/office/drawing/2014/main" id="{D273D9EA-772D-0C47-AD56-C506D371E95A}"/>
              </a:ext>
            </a:extLst>
          </p:cNvPr>
          <p:cNvSpPr/>
          <p:nvPr/>
        </p:nvSpPr>
        <p:spPr>
          <a:xfrm>
            <a:off x="3719143" y="2420361"/>
            <a:ext cx="847151" cy="25348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26C8CC-84A1-234D-BB80-240CC0A1C7F1}"/>
              </a:ext>
            </a:extLst>
          </p:cNvPr>
          <p:cNvSpPr/>
          <p:nvPr/>
        </p:nvSpPr>
        <p:spPr>
          <a:xfrm>
            <a:off x="3798282" y="2426917"/>
            <a:ext cx="948857" cy="246221"/>
          </a:xfrm>
          <a:prstGeom prst="rect">
            <a:avLst/>
          </a:prstGeom>
        </p:spPr>
        <p:txBody>
          <a:bodyPr wrap="square">
            <a:spAutoFit/>
          </a:bodyPr>
          <a:lstStyle/>
          <a:p>
            <a:r>
              <a:rPr lang="zh-CN" altLang="en-US" sz="1000" dirty="0">
                <a:solidFill>
                  <a:schemeClr val="bg1"/>
                </a:solidFill>
              </a:rPr>
              <a:t>花萼長度</a:t>
            </a:r>
            <a:endParaRPr lang="en-US" sz="1000" dirty="0">
              <a:solidFill>
                <a:schemeClr val="bg1"/>
              </a:solidFill>
            </a:endParaRPr>
          </a:p>
        </p:txBody>
      </p:sp>
      <p:sp>
        <p:nvSpPr>
          <p:cNvPr id="12" name="Rounded Rectangle 11">
            <a:extLst>
              <a:ext uri="{FF2B5EF4-FFF2-40B4-BE49-F238E27FC236}">
                <a16:creationId xmlns:a16="http://schemas.microsoft.com/office/drawing/2014/main" id="{90709BDF-2E09-DD45-B46B-06FCEA603CE5}"/>
              </a:ext>
            </a:extLst>
          </p:cNvPr>
          <p:cNvSpPr/>
          <p:nvPr/>
        </p:nvSpPr>
        <p:spPr>
          <a:xfrm>
            <a:off x="4702617" y="2414519"/>
            <a:ext cx="796567" cy="25348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778AF9-02E1-EB4D-B330-20EBB89AB164}"/>
              </a:ext>
            </a:extLst>
          </p:cNvPr>
          <p:cNvSpPr/>
          <p:nvPr/>
        </p:nvSpPr>
        <p:spPr>
          <a:xfrm>
            <a:off x="4771853" y="2418509"/>
            <a:ext cx="948857" cy="246221"/>
          </a:xfrm>
          <a:prstGeom prst="rect">
            <a:avLst/>
          </a:prstGeom>
        </p:spPr>
        <p:txBody>
          <a:bodyPr wrap="square">
            <a:spAutoFit/>
          </a:bodyPr>
          <a:lstStyle/>
          <a:p>
            <a:r>
              <a:rPr lang="zh-CN" altLang="en-US" sz="1000" dirty="0">
                <a:solidFill>
                  <a:schemeClr val="bg1"/>
                </a:solidFill>
              </a:rPr>
              <a:t>花萼寬度</a:t>
            </a:r>
            <a:endParaRPr lang="en-US" sz="1000" dirty="0">
              <a:solidFill>
                <a:schemeClr val="bg1"/>
              </a:solidFill>
            </a:endParaRPr>
          </a:p>
        </p:txBody>
      </p:sp>
      <p:sp>
        <p:nvSpPr>
          <p:cNvPr id="14" name="Rounded Rectangle 13">
            <a:extLst>
              <a:ext uri="{FF2B5EF4-FFF2-40B4-BE49-F238E27FC236}">
                <a16:creationId xmlns:a16="http://schemas.microsoft.com/office/drawing/2014/main" id="{BF2E9DA6-3952-C74A-BA18-7A187352BAA1}"/>
              </a:ext>
            </a:extLst>
          </p:cNvPr>
          <p:cNvSpPr/>
          <p:nvPr/>
        </p:nvSpPr>
        <p:spPr>
          <a:xfrm>
            <a:off x="5657452" y="2414519"/>
            <a:ext cx="772585" cy="25445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F5B929-1E69-D542-9ED4-121D46AE8A16}"/>
              </a:ext>
            </a:extLst>
          </p:cNvPr>
          <p:cNvSpPr/>
          <p:nvPr/>
        </p:nvSpPr>
        <p:spPr>
          <a:xfrm>
            <a:off x="5704740" y="2418509"/>
            <a:ext cx="948857" cy="246221"/>
          </a:xfrm>
          <a:prstGeom prst="rect">
            <a:avLst/>
          </a:prstGeom>
        </p:spPr>
        <p:txBody>
          <a:bodyPr wrap="square">
            <a:spAutoFit/>
          </a:bodyPr>
          <a:lstStyle/>
          <a:p>
            <a:r>
              <a:rPr lang="zh-CN" altLang="en-US" sz="1000" dirty="0">
                <a:solidFill>
                  <a:schemeClr val="bg1"/>
                </a:solidFill>
              </a:rPr>
              <a:t>花瓣長度</a:t>
            </a:r>
            <a:endParaRPr lang="en-US" sz="1000" dirty="0">
              <a:solidFill>
                <a:schemeClr val="bg1"/>
              </a:solidFill>
            </a:endParaRPr>
          </a:p>
        </p:txBody>
      </p:sp>
      <p:sp>
        <p:nvSpPr>
          <p:cNvPr id="16" name="Rounded Rectangle 15">
            <a:extLst>
              <a:ext uri="{FF2B5EF4-FFF2-40B4-BE49-F238E27FC236}">
                <a16:creationId xmlns:a16="http://schemas.microsoft.com/office/drawing/2014/main" id="{EFD066FD-3949-C948-AB16-DAC9DE841291}"/>
              </a:ext>
            </a:extLst>
          </p:cNvPr>
          <p:cNvSpPr/>
          <p:nvPr/>
        </p:nvSpPr>
        <p:spPr>
          <a:xfrm>
            <a:off x="6596954" y="2409643"/>
            <a:ext cx="743395" cy="27053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58F89B-46E8-3E4D-820E-3CC72CD03811}"/>
              </a:ext>
            </a:extLst>
          </p:cNvPr>
          <p:cNvSpPr/>
          <p:nvPr/>
        </p:nvSpPr>
        <p:spPr>
          <a:xfrm>
            <a:off x="6621034" y="2431079"/>
            <a:ext cx="772585" cy="246221"/>
          </a:xfrm>
          <a:prstGeom prst="rect">
            <a:avLst/>
          </a:prstGeom>
        </p:spPr>
        <p:txBody>
          <a:bodyPr wrap="square">
            <a:spAutoFit/>
          </a:bodyPr>
          <a:lstStyle/>
          <a:p>
            <a:r>
              <a:rPr lang="zh-CN" altLang="en-US" sz="1000" dirty="0">
                <a:solidFill>
                  <a:schemeClr val="bg1"/>
                </a:solidFill>
              </a:rPr>
              <a:t>花瓣寬度</a:t>
            </a:r>
            <a:endParaRPr lang="en-US" sz="1000" dirty="0">
              <a:solidFill>
                <a:schemeClr val="bg1"/>
              </a:solidFill>
            </a:endParaRPr>
          </a:p>
        </p:txBody>
      </p:sp>
      <p:sp>
        <p:nvSpPr>
          <p:cNvPr id="18" name="Rounded Rectangle 17">
            <a:extLst>
              <a:ext uri="{FF2B5EF4-FFF2-40B4-BE49-F238E27FC236}">
                <a16:creationId xmlns:a16="http://schemas.microsoft.com/office/drawing/2014/main" id="{C17EF282-AA18-184E-901B-61664221C7E1}"/>
              </a:ext>
            </a:extLst>
          </p:cNvPr>
          <p:cNvSpPr/>
          <p:nvPr/>
        </p:nvSpPr>
        <p:spPr>
          <a:xfrm>
            <a:off x="7480118" y="2424839"/>
            <a:ext cx="621664" cy="24413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9BFAA4-1DC1-FE46-84B7-0665338B6BF3}"/>
              </a:ext>
            </a:extLst>
          </p:cNvPr>
          <p:cNvSpPr/>
          <p:nvPr/>
        </p:nvSpPr>
        <p:spPr>
          <a:xfrm>
            <a:off x="7488862" y="2423846"/>
            <a:ext cx="621664" cy="246221"/>
          </a:xfrm>
          <a:prstGeom prst="rect">
            <a:avLst/>
          </a:prstGeom>
        </p:spPr>
        <p:txBody>
          <a:bodyPr wrap="square">
            <a:spAutoFit/>
          </a:bodyPr>
          <a:lstStyle/>
          <a:p>
            <a:pPr algn="ctr"/>
            <a:r>
              <a:rPr lang="zh-CN" altLang="en-US" sz="1000" dirty="0">
                <a:solidFill>
                  <a:schemeClr val="bg1"/>
                </a:solidFill>
              </a:rPr>
              <a:t>品種</a:t>
            </a:r>
            <a:endParaRPr lang="en-US" sz="1000" dirty="0">
              <a:solidFill>
                <a:schemeClr val="bg1"/>
              </a:solidFill>
            </a:endParaRPr>
          </a:p>
        </p:txBody>
      </p:sp>
    </p:spTree>
    <p:extLst>
      <p:ext uri="{BB962C8B-B14F-4D97-AF65-F5344CB8AC3E}">
        <p14:creationId xmlns:p14="http://schemas.microsoft.com/office/powerpoint/2010/main" val="4156044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EE9BF-6259-8049-A24F-345135CC1A10}"/>
              </a:ext>
            </a:extLst>
          </p:cNvPr>
          <p:cNvSpPr>
            <a:spLocks noGrp="1"/>
          </p:cNvSpPr>
          <p:nvPr>
            <p:ph type="body" sz="quarter" idx="10"/>
          </p:nvPr>
        </p:nvSpPr>
        <p:spPr/>
        <p:txBody>
          <a:bodyPr/>
          <a:lstStyle/>
          <a:p>
            <a:r>
              <a:rPr lang="zh-TW" altLang="en-US" dirty="0"/>
              <a:t>載入必要套件</a:t>
            </a:r>
            <a:endParaRPr lang="en-TW" dirty="0"/>
          </a:p>
        </p:txBody>
      </p:sp>
      <p:sp>
        <p:nvSpPr>
          <p:cNvPr id="6" name="Rounded Rectangle 5">
            <a:extLst>
              <a:ext uri="{FF2B5EF4-FFF2-40B4-BE49-F238E27FC236}">
                <a16:creationId xmlns:a16="http://schemas.microsoft.com/office/drawing/2014/main" id="{0C10082A-172F-7340-9611-5804CF063852}"/>
              </a:ext>
            </a:extLst>
          </p:cNvPr>
          <p:cNvSpPr/>
          <p:nvPr/>
        </p:nvSpPr>
        <p:spPr>
          <a:xfrm>
            <a:off x="2063579" y="1760838"/>
            <a:ext cx="7216346" cy="333632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16000" rtlCol="0" anchor="ctr"/>
          <a:lstStyle/>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pandas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pd</a:t>
            </a: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matplotlib.pyplot</a:t>
            </a:r>
            <a:r>
              <a:rPr lang="en-US" altLang="zh-TW" sz="2800" b="1" dirty="0">
                <a:solidFill>
                  <a:srgbClr val="000000"/>
                </a:solidFill>
                <a:ea typeface="Arial"/>
                <a:cs typeface="Arial"/>
                <a:sym typeface="Arial"/>
              </a:rPr>
              <a:t>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plt</a:t>
            </a:r>
            <a:endParaRPr lang="en-US" sz="2800" dirty="0">
              <a:solidFill>
                <a:srgbClr val="000000"/>
              </a:solidFill>
              <a:ea typeface="Arial"/>
              <a:cs typeface="Arial"/>
              <a:sym typeface="Arial"/>
            </a:endParaRP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seaborn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sns</a:t>
            </a:r>
            <a:endParaRPr lang="en-US" altLang="zh-TW" sz="2800" b="1"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io</a:t>
            </a:r>
            <a:endParaRPr lang="en-US" sz="2800"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requests</a:t>
            </a:r>
            <a:endParaRPr lang="en-US" sz="2800" dirty="0">
              <a:solidFill>
                <a:srgbClr val="000000"/>
              </a:solidFill>
              <a:ea typeface="Arial"/>
              <a:cs typeface="Arial"/>
              <a:sym typeface="Arial"/>
            </a:endParaRPr>
          </a:p>
        </p:txBody>
      </p:sp>
      <p:cxnSp>
        <p:nvCxnSpPr>
          <p:cNvPr id="4" name="Curved Connector 3">
            <a:extLst>
              <a:ext uri="{FF2B5EF4-FFF2-40B4-BE49-F238E27FC236}">
                <a16:creationId xmlns:a16="http://schemas.microsoft.com/office/drawing/2014/main" id="{1714B332-F6FB-6249-B305-47DD633E2649}"/>
              </a:ext>
            </a:extLst>
          </p:cNvPr>
          <p:cNvCxnSpPr>
            <a:cxnSpLocks/>
          </p:cNvCxnSpPr>
          <p:nvPr/>
        </p:nvCxnSpPr>
        <p:spPr>
          <a:xfrm>
            <a:off x="5111579" y="4726220"/>
            <a:ext cx="872984" cy="124294"/>
          </a:xfrm>
          <a:prstGeom prst="curvedConnector3">
            <a:avLst>
              <a:gd name="adj1" fmla="val 50000"/>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2D7A32F-5746-BE4E-8332-68BBE44D2878}"/>
              </a:ext>
            </a:extLst>
          </p:cNvPr>
          <p:cNvSpPr/>
          <p:nvPr/>
        </p:nvSpPr>
        <p:spPr>
          <a:xfrm>
            <a:off x="5984563" y="4665848"/>
            <a:ext cx="3386504" cy="369332"/>
          </a:xfrm>
          <a:prstGeom prst="rect">
            <a:avLst/>
          </a:prstGeom>
        </p:spPr>
        <p:txBody>
          <a:bodyPr wrap="none">
            <a:spAutoFit/>
          </a:bodyPr>
          <a:lstStyle/>
          <a:p>
            <a:r>
              <a:rPr lang="en-US" altLang="zh-TW" u="sng" kern="0" dirty="0">
                <a:solidFill>
                  <a:srgbClr val="4D5156"/>
                </a:solidFill>
                <a:uFill>
                  <a:solidFill>
                    <a:schemeClr val="accent1">
                      <a:lumMod val="50000"/>
                    </a:schemeClr>
                  </a:solidFill>
                </a:uFill>
                <a:cs typeface="Arial"/>
              </a:rPr>
              <a:t>HTTP Request </a:t>
            </a:r>
            <a:r>
              <a:rPr lang="zh-TW" altLang="en-US" u="sng" kern="0" dirty="0">
                <a:solidFill>
                  <a:srgbClr val="4D5156"/>
                </a:solidFill>
                <a:uFill>
                  <a:solidFill>
                    <a:schemeClr val="accent1">
                      <a:lumMod val="50000"/>
                    </a:schemeClr>
                  </a:solidFill>
                </a:uFill>
                <a:cs typeface="Arial"/>
              </a:rPr>
              <a:t>下載訓練資料用</a:t>
            </a:r>
            <a:endParaRPr lang="en-TW" u="sng" kern="0" dirty="0">
              <a:solidFill>
                <a:srgbClr val="4D5156"/>
              </a:solidFill>
              <a:uFill>
                <a:solidFill>
                  <a:schemeClr val="accent1">
                    <a:lumMod val="50000"/>
                  </a:schemeClr>
                </a:solidFill>
              </a:uFill>
              <a:cs typeface="Arial"/>
            </a:endParaRPr>
          </a:p>
        </p:txBody>
      </p:sp>
      <p:sp>
        <p:nvSpPr>
          <p:cNvPr id="7" name="Rectangle 6">
            <a:extLst>
              <a:ext uri="{FF2B5EF4-FFF2-40B4-BE49-F238E27FC236}">
                <a16:creationId xmlns:a16="http://schemas.microsoft.com/office/drawing/2014/main" id="{16EC8EE8-5F6B-E248-8DD7-9A10A1BBD1BF}"/>
              </a:ext>
            </a:extLst>
          </p:cNvPr>
          <p:cNvSpPr/>
          <p:nvPr/>
        </p:nvSpPr>
        <p:spPr>
          <a:xfrm>
            <a:off x="5111579" y="3887349"/>
            <a:ext cx="2839239"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負責處理資料 </a:t>
            </a:r>
            <a:r>
              <a:rPr lang="en-US" altLang="zh-TW" u="sng" kern="0" dirty="0">
                <a:solidFill>
                  <a:srgbClr val="4D5156"/>
                </a:solidFill>
                <a:uFill>
                  <a:solidFill>
                    <a:schemeClr val="accent1">
                      <a:lumMod val="50000"/>
                    </a:schemeClr>
                  </a:solidFill>
                </a:uFill>
                <a:cs typeface="Arial"/>
              </a:rPr>
              <a:t>input/output</a:t>
            </a:r>
            <a:endParaRPr lang="en-TW" u="sng" kern="0" dirty="0">
              <a:solidFill>
                <a:srgbClr val="4D5156"/>
              </a:solidFill>
              <a:uFill>
                <a:solidFill>
                  <a:schemeClr val="accent1">
                    <a:lumMod val="50000"/>
                  </a:schemeClr>
                </a:solidFill>
              </a:uFill>
              <a:cs typeface="Arial"/>
            </a:endParaRPr>
          </a:p>
        </p:txBody>
      </p:sp>
      <p:cxnSp>
        <p:nvCxnSpPr>
          <p:cNvPr id="8" name="Straight Arrow Connector 7">
            <a:extLst>
              <a:ext uri="{FF2B5EF4-FFF2-40B4-BE49-F238E27FC236}">
                <a16:creationId xmlns:a16="http://schemas.microsoft.com/office/drawing/2014/main" id="{BBBD3E28-0230-FC45-8C45-6556396DCE21}"/>
              </a:ext>
            </a:extLst>
          </p:cNvPr>
          <p:cNvCxnSpPr>
            <a:cxnSpLocks/>
          </p:cNvCxnSpPr>
          <p:nvPr/>
        </p:nvCxnSpPr>
        <p:spPr>
          <a:xfrm>
            <a:off x="4039862" y="4070630"/>
            <a:ext cx="1071717"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65A0ACB-F453-9E49-87F8-FD40F0B895E8}"/>
              </a:ext>
            </a:extLst>
          </p:cNvPr>
          <p:cNvSpPr/>
          <p:nvPr/>
        </p:nvSpPr>
        <p:spPr>
          <a:xfrm>
            <a:off x="7049586" y="3213343"/>
            <a:ext cx="2262158"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資料視覺化的繪圖庫</a:t>
            </a:r>
            <a:endParaRPr lang="en-TW" u="sng" kern="0" dirty="0">
              <a:solidFill>
                <a:srgbClr val="4D5156"/>
              </a:solidFill>
              <a:uFill>
                <a:solidFill>
                  <a:schemeClr val="accent1">
                    <a:lumMod val="50000"/>
                  </a:schemeClr>
                </a:solidFill>
              </a:uFill>
              <a:cs typeface="Arial"/>
            </a:endParaRPr>
          </a:p>
        </p:txBody>
      </p:sp>
      <p:cxnSp>
        <p:nvCxnSpPr>
          <p:cNvPr id="10" name="Straight Arrow Connector 9">
            <a:extLst>
              <a:ext uri="{FF2B5EF4-FFF2-40B4-BE49-F238E27FC236}">
                <a16:creationId xmlns:a16="http://schemas.microsoft.com/office/drawing/2014/main" id="{6B21CAB2-942E-7C4C-B96D-CB0231F01C53}"/>
              </a:ext>
            </a:extLst>
          </p:cNvPr>
          <p:cNvCxnSpPr/>
          <p:nvPr/>
        </p:nvCxnSpPr>
        <p:spPr>
          <a:xfrm>
            <a:off x="6209337" y="3423667"/>
            <a:ext cx="840249"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E9C1DBC1-C148-9D4B-95DE-F36D8189C411}"/>
              </a:ext>
            </a:extLst>
          </p:cNvPr>
          <p:cNvCxnSpPr>
            <a:cxnSpLocks/>
          </p:cNvCxnSpPr>
          <p:nvPr/>
        </p:nvCxnSpPr>
        <p:spPr>
          <a:xfrm flipV="1">
            <a:off x="7539084" y="2508658"/>
            <a:ext cx="909483" cy="290054"/>
          </a:xfrm>
          <a:prstGeom prst="curvedConnector3">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7A76AF-00B3-4D41-A04B-7DC225AA3F26}"/>
              </a:ext>
            </a:extLst>
          </p:cNvPr>
          <p:cNvSpPr/>
          <p:nvPr/>
        </p:nvSpPr>
        <p:spPr>
          <a:xfrm>
            <a:off x="8423577" y="2354770"/>
            <a:ext cx="3416320"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高階大量的維度陣列與矩陣運算</a:t>
            </a:r>
            <a:endParaRPr lang="en-TW" u="sng" kern="0" dirty="0">
              <a:solidFill>
                <a:srgbClr val="4D5156"/>
              </a:solidFill>
              <a:uFill>
                <a:solidFill>
                  <a:schemeClr val="accent1">
                    <a:lumMod val="50000"/>
                  </a:schemeClr>
                </a:solidFill>
              </a:uFill>
              <a:cs typeface="Arial"/>
            </a:endParaRPr>
          </a:p>
        </p:txBody>
      </p:sp>
      <p:cxnSp>
        <p:nvCxnSpPr>
          <p:cNvPr id="13" name="Curved Connector 12">
            <a:extLst>
              <a:ext uri="{FF2B5EF4-FFF2-40B4-BE49-F238E27FC236}">
                <a16:creationId xmlns:a16="http://schemas.microsoft.com/office/drawing/2014/main" id="{9DAB65D1-6B09-F94D-9478-8169EEDFA182}"/>
              </a:ext>
            </a:extLst>
          </p:cNvPr>
          <p:cNvCxnSpPr>
            <a:cxnSpLocks/>
          </p:cNvCxnSpPr>
          <p:nvPr/>
        </p:nvCxnSpPr>
        <p:spPr>
          <a:xfrm flipV="1">
            <a:off x="5984563" y="1534337"/>
            <a:ext cx="796412" cy="580103"/>
          </a:xfrm>
          <a:prstGeom prst="curvedConnector3">
            <a:avLst/>
          </a:prstGeom>
          <a:noFill/>
          <a:ln w="9525" cap="flat" cmpd="sng" algn="ctr">
            <a:solidFill>
              <a:schemeClr val="accent1">
                <a:lumMod val="50000"/>
              </a:schemeClr>
            </a:solidFill>
            <a:prstDash val="lgDash"/>
            <a:tailEnd type="triangle"/>
          </a:ln>
          <a:effectLst/>
        </p:spPr>
      </p:cxnSp>
      <p:sp>
        <p:nvSpPr>
          <p:cNvPr id="14" name="Rectangle 13">
            <a:extLst>
              <a:ext uri="{FF2B5EF4-FFF2-40B4-BE49-F238E27FC236}">
                <a16:creationId xmlns:a16="http://schemas.microsoft.com/office/drawing/2014/main" id="{95D64133-556B-6F42-AB53-D19010534150}"/>
              </a:ext>
            </a:extLst>
          </p:cNvPr>
          <p:cNvSpPr/>
          <p:nvPr/>
        </p:nvSpPr>
        <p:spPr>
          <a:xfrm>
            <a:off x="6780975" y="1339980"/>
            <a:ext cx="2492990" cy="369332"/>
          </a:xfrm>
          <a:prstGeom prst="rect">
            <a:avLst/>
          </a:prstGeom>
        </p:spPr>
        <p:txBody>
          <a:bodyPr wrap="none">
            <a:spAutoFit/>
          </a:bodyPr>
          <a:lstStyle/>
          <a:p>
            <a:pPr defTabSz="914400">
              <a:buClr>
                <a:srgbClr val="000000"/>
              </a:buClr>
              <a:buFont typeface="Arial"/>
              <a:buNone/>
            </a:pPr>
            <a:r>
              <a:rPr lang="zh-TW" altLang="en-US" u="sng" kern="0" dirty="0">
                <a:solidFill>
                  <a:srgbClr val="4D5156"/>
                </a:solidFill>
                <a:uFill>
                  <a:solidFill>
                    <a:schemeClr val="accent1">
                      <a:lumMod val="50000"/>
                    </a:schemeClr>
                  </a:solidFill>
                </a:uFill>
                <a:cs typeface="Arial"/>
                <a:sym typeface="Arial"/>
              </a:rPr>
              <a:t>進行數據處理的函式庫</a:t>
            </a:r>
            <a:endParaRPr lang="en-TW" u="sng" kern="0" dirty="0">
              <a:solidFill>
                <a:srgbClr val="000000"/>
              </a:solidFill>
              <a:uFill>
                <a:solidFill>
                  <a:schemeClr val="accent1">
                    <a:lumMod val="50000"/>
                  </a:schemeClr>
                </a:solidFill>
              </a:uFill>
              <a:cs typeface="Arial"/>
              <a:sym typeface="Arial"/>
            </a:endParaRPr>
          </a:p>
        </p:txBody>
      </p:sp>
    </p:spTree>
    <p:extLst>
      <p:ext uri="{BB962C8B-B14F-4D97-AF65-F5344CB8AC3E}">
        <p14:creationId xmlns:p14="http://schemas.microsoft.com/office/powerpoint/2010/main" val="2734288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14D21C-D200-BF48-B964-2297B53D3500}"/>
              </a:ext>
            </a:extLst>
          </p:cNvPr>
          <p:cNvSpPr>
            <a:spLocks noGrp="1"/>
          </p:cNvSpPr>
          <p:nvPr>
            <p:ph type="body" sz="quarter" idx="10"/>
          </p:nvPr>
        </p:nvSpPr>
        <p:spPr>
          <a:xfrm>
            <a:off x="992875" y="245402"/>
            <a:ext cx="9315782" cy="590931"/>
          </a:xfrm>
        </p:spPr>
        <p:txBody>
          <a:bodyPr/>
          <a:lstStyle/>
          <a:p>
            <a:r>
              <a:rPr lang="en-US" altLang="zh-TW" dirty="0"/>
              <a:t>1) </a:t>
            </a:r>
            <a:r>
              <a:rPr lang="zh-TW" altLang="en-US" dirty="0"/>
              <a:t>載入資料集</a:t>
            </a:r>
          </a:p>
        </p:txBody>
      </p:sp>
      <p:pic>
        <p:nvPicPr>
          <p:cNvPr id="4" name="Picture 3">
            <a:extLst>
              <a:ext uri="{FF2B5EF4-FFF2-40B4-BE49-F238E27FC236}">
                <a16:creationId xmlns:a16="http://schemas.microsoft.com/office/drawing/2014/main" id="{DC61D39C-AEF1-BE4A-9378-38468061D10E}"/>
              </a:ext>
            </a:extLst>
          </p:cNvPr>
          <p:cNvPicPr>
            <a:picLocks noChangeAspect="1"/>
          </p:cNvPicPr>
          <p:nvPr/>
        </p:nvPicPr>
        <p:blipFill>
          <a:blip r:embed="rId2"/>
          <a:stretch>
            <a:fillRect/>
          </a:stretch>
        </p:blipFill>
        <p:spPr>
          <a:xfrm>
            <a:off x="1497865" y="1207701"/>
            <a:ext cx="8305800" cy="1155700"/>
          </a:xfrm>
          <a:prstGeom prst="rect">
            <a:avLst/>
          </a:prstGeom>
        </p:spPr>
      </p:pic>
      <p:pic>
        <p:nvPicPr>
          <p:cNvPr id="6" name="Picture 5">
            <a:extLst>
              <a:ext uri="{FF2B5EF4-FFF2-40B4-BE49-F238E27FC236}">
                <a16:creationId xmlns:a16="http://schemas.microsoft.com/office/drawing/2014/main" id="{97941C37-809C-B841-8CB3-5822ED883081}"/>
              </a:ext>
            </a:extLst>
          </p:cNvPr>
          <p:cNvPicPr>
            <a:picLocks noChangeAspect="1"/>
          </p:cNvPicPr>
          <p:nvPr/>
        </p:nvPicPr>
        <p:blipFill>
          <a:blip r:embed="rId3"/>
          <a:stretch>
            <a:fillRect/>
          </a:stretch>
        </p:blipFill>
        <p:spPr>
          <a:xfrm>
            <a:off x="2860112" y="2474612"/>
            <a:ext cx="5581307" cy="3662410"/>
          </a:xfrm>
          <a:prstGeom prst="rect">
            <a:avLst/>
          </a:prstGeom>
        </p:spPr>
      </p:pic>
    </p:spTree>
    <p:extLst>
      <p:ext uri="{BB962C8B-B14F-4D97-AF65-F5344CB8AC3E}">
        <p14:creationId xmlns:p14="http://schemas.microsoft.com/office/powerpoint/2010/main" val="1240483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FF375-E96E-BA4F-A85C-023047B72DAF}"/>
              </a:ext>
            </a:extLst>
          </p:cNvPr>
          <p:cNvSpPr>
            <a:spLocks noGrp="1"/>
          </p:cNvSpPr>
          <p:nvPr>
            <p:ph type="body" sz="quarter" idx="10"/>
          </p:nvPr>
        </p:nvSpPr>
        <p:spPr>
          <a:xfrm>
            <a:off x="992875" y="245402"/>
            <a:ext cx="9315782" cy="590931"/>
          </a:xfrm>
        </p:spPr>
        <p:txBody>
          <a:bodyPr/>
          <a:lstStyle/>
          <a:p>
            <a:r>
              <a:rPr lang="en-US" altLang="zh-TW" dirty="0"/>
              <a:t>2) </a:t>
            </a:r>
            <a:r>
              <a:rPr lang="zh-TW" altLang="en-US" dirty="0"/>
              <a:t>手動編碼</a:t>
            </a:r>
          </a:p>
        </p:txBody>
      </p:sp>
      <p:sp>
        <p:nvSpPr>
          <p:cNvPr id="27" name="Text Placeholder 2">
            <a:extLst>
              <a:ext uri="{FF2B5EF4-FFF2-40B4-BE49-F238E27FC236}">
                <a16:creationId xmlns:a16="http://schemas.microsoft.com/office/drawing/2014/main" id="{A6339C4B-560D-A940-BCD9-2ADD6DC87C3E}"/>
              </a:ext>
            </a:extLst>
          </p:cNvPr>
          <p:cNvSpPr txBox="1">
            <a:spLocks/>
          </p:cNvSpPr>
          <p:nvPr/>
        </p:nvSpPr>
        <p:spPr>
          <a:xfrm>
            <a:off x="595906" y="987148"/>
            <a:ext cx="9586062" cy="40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處理名目資料 </a:t>
            </a:r>
            <a: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t>(</a:t>
            </a:r>
            <a:r>
              <a:rPr kumimoji="0" lang="en-US" sz="2000" b="0" i="0" u="none" strike="noStrike" kern="0" cap="none" spc="0" normalizeH="0" baseline="0" noProof="0" dirty="0">
                <a:ln>
                  <a:noFill/>
                </a:ln>
                <a:solidFill>
                  <a:srgbClr val="595959"/>
                </a:solidFill>
                <a:effectLst/>
                <a:uLnTx/>
                <a:uFillTx/>
                <a:latin typeface="Calibri"/>
                <a:cs typeface="Calibri"/>
                <a:sym typeface="Calibri"/>
              </a:rPr>
              <a:t>Nominal variables) - </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資料前處理 依據特徵資料的特性，可以選擇</a:t>
            </a:r>
            <a:b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b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手動編碼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或</a:t>
            </a: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自動編碼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a:t>
            </a:r>
            <a:endParaRPr kumimoji="0" lang="en-TW" sz="2000" b="0" i="0" u="none" strike="noStrike" kern="0" cap="none" spc="0" normalizeH="0" baseline="0" noProof="0" dirty="0">
              <a:ln>
                <a:noFill/>
              </a:ln>
              <a:solidFill>
                <a:srgbClr val="595959"/>
              </a:solidFill>
              <a:effectLst/>
              <a:uLnTx/>
              <a:uFillTx/>
              <a:latin typeface="Calibri"/>
              <a:cs typeface="Calibri"/>
              <a:sym typeface="Calibri"/>
            </a:endParaRPr>
          </a:p>
        </p:txBody>
      </p:sp>
      <p:sp>
        <p:nvSpPr>
          <p:cNvPr id="28" name="Rectangle 27">
            <a:extLst>
              <a:ext uri="{FF2B5EF4-FFF2-40B4-BE49-F238E27FC236}">
                <a16:creationId xmlns:a16="http://schemas.microsoft.com/office/drawing/2014/main" id="{2A26E276-70B8-244C-8917-BD921009EF90}"/>
              </a:ext>
            </a:extLst>
          </p:cNvPr>
          <p:cNvSpPr/>
          <p:nvPr/>
        </p:nvSpPr>
        <p:spPr>
          <a:xfrm>
            <a:off x="716231" y="2054841"/>
            <a:ext cx="9098278" cy="1015663"/>
          </a:xfrm>
          <a:prstGeom prst="rect">
            <a:avLst/>
          </a:prstGeom>
        </p:spPr>
        <p:txBody>
          <a:bodyPr wrap="square">
            <a:spAutoFit/>
          </a:bodyPr>
          <a:lstStyle/>
          <a:p>
            <a:pPr defTabSz="914400">
              <a:buClr>
                <a:srgbClr val="000000"/>
              </a:buClr>
              <a:buFont typeface="Arial"/>
              <a:buNone/>
            </a:pPr>
            <a:r>
              <a:rPr lang="zh-TW" altLang="en-US" sz="2800" b="1" kern="0" dirty="0">
                <a:solidFill>
                  <a:srgbClr val="212121"/>
                </a:solidFill>
                <a:latin typeface="Roboto"/>
                <a:cs typeface="Arial"/>
                <a:sym typeface="Arial"/>
              </a:rPr>
              <a:t>使用編碼時機</a:t>
            </a:r>
            <a:r>
              <a:rPr lang="en-US" altLang="zh-TW" sz="2800" b="1" kern="0" dirty="0">
                <a:solidFill>
                  <a:srgbClr val="212121"/>
                </a:solidFill>
                <a:latin typeface="Roboto"/>
                <a:cs typeface="Arial"/>
                <a:sym typeface="Arial"/>
              </a:rPr>
              <a:t>?</a:t>
            </a:r>
          </a:p>
          <a:p>
            <a:pPr defTabSz="914400">
              <a:buClr>
                <a:srgbClr val="000000"/>
              </a:buClr>
              <a:buFont typeface="Arial"/>
              <a:buNone/>
            </a:pPr>
            <a:endParaRPr lang="en-US" altLang="zh-TW" sz="1600" kern="0" dirty="0">
              <a:solidFill>
                <a:srgbClr val="212121"/>
              </a:solidFill>
              <a:latin typeface="Roboto"/>
              <a:cs typeface="Arial"/>
              <a:sym typeface="Arial"/>
            </a:endParaRPr>
          </a:p>
          <a:p>
            <a:pPr defTabSz="914400">
              <a:buClr>
                <a:srgbClr val="000000"/>
              </a:buClr>
              <a:buFont typeface="Arial"/>
              <a:buNone/>
            </a:pPr>
            <a:r>
              <a:rPr lang="zh-TW" altLang="en-US" sz="1600" kern="0" dirty="0">
                <a:solidFill>
                  <a:srgbClr val="212121"/>
                </a:solidFill>
                <a:latin typeface="Roboto"/>
                <a:cs typeface="Arial"/>
                <a:sym typeface="Arial"/>
              </a:rPr>
              <a:t>進行深度學習時，神經網路只能處理數值資料。因此我們需要將所有非數字型態的特徵進行轉換。</a:t>
            </a:r>
          </a:p>
        </p:txBody>
      </p:sp>
      <p:pic>
        <p:nvPicPr>
          <p:cNvPr id="29" name="Picture 28">
            <a:extLst>
              <a:ext uri="{FF2B5EF4-FFF2-40B4-BE49-F238E27FC236}">
                <a16:creationId xmlns:a16="http://schemas.microsoft.com/office/drawing/2014/main" id="{40D16A64-9070-4F42-B89E-96332BF95355}"/>
              </a:ext>
            </a:extLst>
          </p:cNvPr>
          <p:cNvPicPr>
            <a:picLocks noChangeAspect="1"/>
          </p:cNvPicPr>
          <p:nvPr/>
        </p:nvPicPr>
        <p:blipFill rotWithShape="1">
          <a:blip r:embed="rId2"/>
          <a:srcRect l="5696" t="21959" r="16873" b="39730"/>
          <a:stretch/>
        </p:blipFill>
        <p:spPr>
          <a:xfrm>
            <a:off x="1552711" y="3909298"/>
            <a:ext cx="5431313" cy="1601492"/>
          </a:xfrm>
          <a:prstGeom prst="rect">
            <a:avLst/>
          </a:prstGeom>
        </p:spPr>
      </p:pic>
      <p:sp>
        <p:nvSpPr>
          <p:cNvPr id="30" name="Rectangle 29">
            <a:extLst>
              <a:ext uri="{FF2B5EF4-FFF2-40B4-BE49-F238E27FC236}">
                <a16:creationId xmlns:a16="http://schemas.microsoft.com/office/drawing/2014/main" id="{E7C1A6EF-F0DA-CA4A-803C-A881E5DE654F}"/>
              </a:ext>
            </a:extLst>
          </p:cNvPr>
          <p:cNvSpPr/>
          <p:nvPr/>
        </p:nvSpPr>
        <p:spPr>
          <a:xfrm>
            <a:off x="8308243" y="5127026"/>
            <a:ext cx="2227623" cy="307777"/>
          </a:xfrm>
          <a:prstGeom prst="rect">
            <a:avLst/>
          </a:prstGeom>
        </p:spPr>
        <p:txBody>
          <a:bodyPr wrap="square">
            <a:spAutoFit/>
          </a:bodyPr>
          <a:lstStyle/>
          <a:p>
            <a:pPr defTabSz="914400">
              <a:buClr>
                <a:srgbClr val="000000"/>
              </a:buClr>
              <a:buFont typeface="Arial"/>
              <a:buNone/>
            </a:pPr>
            <a:r>
              <a:rPr lang="zh-TW" altLang="en-US" sz="1400" kern="0" dirty="0">
                <a:solidFill>
                  <a:srgbClr val="C00000"/>
                </a:solidFill>
                <a:cs typeface="Arial"/>
                <a:sym typeface="Arial"/>
              </a:rPr>
              <a:t>因為電腦只看得懂數字</a:t>
            </a:r>
            <a:endParaRPr lang="en-TW" sz="1400" kern="0" dirty="0">
              <a:solidFill>
                <a:srgbClr val="C00000"/>
              </a:solidFill>
              <a:cs typeface="Arial"/>
              <a:sym typeface="Arial"/>
            </a:endParaRPr>
          </a:p>
        </p:txBody>
      </p:sp>
      <p:pic>
        <p:nvPicPr>
          <p:cNvPr id="31" name="Picture 30">
            <a:extLst>
              <a:ext uri="{FF2B5EF4-FFF2-40B4-BE49-F238E27FC236}">
                <a16:creationId xmlns:a16="http://schemas.microsoft.com/office/drawing/2014/main" id="{649A0DEA-34E9-4445-BD4B-B1E06A70E363}"/>
              </a:ext>
            </a:extLst>
          </p:cNvPr>
          <p:cNvPicPr>
            <a:picLocks noChangeAspect="1"/>
          </p:cNvPicPr>
          <p:nvPr/>
        </p:nvPicPr>
        <p:blipFill>
          <a:blip r:embed="rId3"/>
          <a:stretch>
            <a:fillRect/>
          </a:stretch>
        </p:blipFill>
        <p:spPr>
          <a:xfrm>
            <a:off x="7940829" y="4912386"/>
            <a:ext cx="476250" cy="476250"/>
          </a:xfrm>
          <a:prstGeom prst="rect">
            <a:avLst/>
          </a:prstGeom>
        </p:spPr>
      </p:pic>
      <p:pic>
        <p:nvPicPr>
          <p:cNvPr id="32" name="Picture 31">
            <a:extLst>
              <a:ext uri="{FF2B5EF4-FFF2-40B4-BE49-F238E27FC236}">
                <a16:creationId xmlns:a16="http://schemas.microsoft.com/office/drawing/2014/main" id="{447F36BA-C979-6C4E-836E-389E6BB2A728}"/>
              </a:ext>
            </a:extLst>
          </p:cNvPr>
          <p:cNvPicPr>
            <a:picLocks noChangeAspect="1"/>
          </p:cNvPicPr>
          <p:nvPr/>
        </p:nvPicPr>
        <p:blipFill>
          <a:blip r:embed="rId4"/>
          <a:stretch>
            <a:fillRect/>
          </a:stretch>
        </p:blipFill>
        <p:spPr>
          <a:xfrm>
            <a:off x="1460879" y="3998739"/>
            <a:ext cx="5103332" cy="1422610"/>
          </a:xfrm>
          <a:prstGeom prst="rect">
            <a:avLst/>
          </a:prstGeom>
        </p:spPr>
      </p:pic>
      <p:sp>
        <p:nvSpPr>
          <p:cNvPr id="33" name="Rectangle 32">
            <a:extLst>
              <a:ext uri="{FF2B5EF4-FFF2-40B4-BE49-F238E27FC236}">
                <a16:creationId xmlns:a16="http://schemas.microsoft.com/office/drawing/2014/main" id="{0D14A4E5-268C-774D-8FDC-139DCDA9AA70}"/>
              </a:ext>
            </a:extLst>
          </p:cNvPr>
          <p:cNvSpPr/>
          <p:nvPr/>
        </p:nvSpPr>
        <p:spPr>
          <a:xfrm>
            <a:off x="6055476" y="3998739"/>
            <a:ext cx="508735" cy="1422610"/>
          </a:xfrm>
          <a:prstGeom prst="rect">
            <a:avLst/>
          </a:prstGeom>
          <a:noFill/>
          <a:ln w="25400" cap="flat" cmpd="sng" algn="ctr">
            <a:solidFill>
              <a:srgbClr val="FF62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TW"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4" name="Picture 33">
            <a:extLst>
              <a:ext uri="{FF2B5EF4-FFF2-40B4-BE49-F238E27FC236}">
                <a16:creationId xmlns:a16="http://schemas.microsoft.com/office/drawing/2014/main" id="{9A2A2DC5-6722-5F46-BB02-11274180FC41}"/>
              </a:ext>
            </a:extLst>
          </p:cNvPr>
          <p:cNvPicPr>
            <a:picLocks noChangeAspect="1"/>
          </p:cNvPicPr>
          <p:nvPr/>
        </p:nvPicPr>
        <p:blipFill>
          <a:blip r:embed="rId5"/>
          <a:stretch>
            <a:fillRect/>
          </a:stretch>
        </p:blipFill>
        <p:spPr>
          <a:xfrm>
            <a:off x="7397318" y="4138197"/>
            <a:ext cx="3843493" cy="749300"/>
          </a:xfrm>
          <a:prstGeom prst="rect">
            <a:avLst/>
          </a:prstGeom>
        </p:spPr>
      </p:pic>
    </p:spTree>
    <p:extLst>
      <p:ext uri="{BB962C8B-B14F-4D97-AF65-F5344CB8AC3E}">
        <p14:creationId xmlns:p14="http://schemas.microsoft.com/office/powerpoint/2010/main" val="123557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AA0763-8481-D04E-AA07-D2872F9F19D5}"/>
              </a:ext>
            </a:extLst>
          </p:cNvPr>
          <p:cNvSpPr>
            <a:spLocks noGrp="1"/>
          </p:cNvSpPr>
          <p:nvPr>
            <p:ph type="body" sz="quarter" idx="10"/>
          </p:nvPr>
        </p:nvSpPr>
        <p:spPr>
          <a:xfrm>
            <a:off x="992875" y="245402"/>
            <a:ext cx="9315782" cy="590931"/>
          </a:xfrm>
        </p:spPr>
        <p:txBody>
          <a:bodyPr/>
          <a:lstStyle/>
          <a:p>
            <a:r>
              <a:rPr lang="en-US" altLang="zh-TW" dirty="0"/>
              <a:t>3) </a:t>
            </a:r>
            <a:r>
              <a:rPr lang="zh-TW" altLang="en-US" dirty="0"/>
              <a:t>檢查缺失值</a:t>
            </a:r>
          </a:p>
        </p:txBody>
      </p:sp>
      <p:sp>
        <p:nvSpPr>
          <p:cNvPr id="7" name="Text Placeholder 2">
            <a:extLst>
              <a:ext uri="{FF2B5EF4-FFF2-40B4-BE49-F238E27FC236}">
                <a16:creationId xmlns:a16="http://schemas.microsoft.com/office/drawing/2014/main" id="{BF438A55-52C0-224D-9A11-E5AE55ACAF02}"/>
              </a:ext>
            </a:extLst>
          </p:cNvPr>
          <p:cNvSpPr txBox="1">
            <a:spLocks/>
          </p:cNvSpPr>
          <p:nvPr/>
        </p:nvSpPr>
        <p:spPr>
          <a:xfrm>
            <a:off x="410527" y="979673"/>
            <a:ext cx="10480478" cy="16393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使用 </a:t>
            </a:r>
            <a:r>
              <a:rPr kumimoji="0" lang="en-US" sz="2400" b="0" i="0" u="none" strike="noStrike" kern="0" cap="none" spc="0" normalizeH="0" baseline="0" noProof="0" dirty="0" err="1">
                <a:ln>
                  <a:noFill/>
                </a:ln>
                <a:solidFill>
                  <a:srgbClr val="595959"/>
                </a:solidFill>
                <a:effectLst/>
                <a:uLnTx/>
                <a:uFillTx/>
                <a:latin typeface="Calibri"/>
                <a:cs typeface="Calibri"/>
                <a:sym typeface="Calibri"/>
              </a:rPr>
              <a:t>numpy</a:t>
            </a:r>
            <a:r>
              <a:rPr kumimoji="0" lang="en-US" sz="2400" b="0"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所提供的函式來檢查是否有 </a:t>
            </a:r>
            <a:r>
              <a:rPr kumimoji="0" lang="en-US" sz="2400" b="0" i="0" u="none" strike="noStrike" kern="0" cap="none" spc="0" normalizeH="0" baseline="0" noProof="0" dirty="0">
                <a:ln>
                  <a:noFill/>
                </a:ln>
                <a:solidFill>
                  <a:srgbClr val="595959"/>
                </a:solidFill>
                <a:effectLst/>
                <a:uLnTx/>
                <a:uFillTx/>
                <a:latin typeface="Calibri"/>
                <a:cs typeface="Calibri"/>
                <a:sym typeface="Calibri"/>
              </a:rPr>
              <a:t>NA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缺失值，假設有缺失值使用 </a:t>
            </a:r>
            <a:r>
              <a:rPr kumimoji="0" lang="en-US" sz="2400" b="1" i="0" u="none" strike="noStrike" kern="0" cap="none" spc="0" normalizeH="0" baseline="0" noProof="0" dirty="0" err="1">
                <a:ln>
                  <a:noFill/>
                </a:ln>
                <a:solidFill>
                  <a:srgbClr val="595959"/>
                </a:solidFill>
                <a:effectLst/>
                <a:uLnTx/>
                <a:uFillTx/>
                <a:latin typeface="Calibri"/>
                <a:cs typeface="Calibri"/>
                <a:sym typeface="Calibri"/>
              </a:rPr>
              <a:t>dropna</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來移除。使用的時機在於當只有少量的缺失值適用，若遇到有大量缺失值的情況，或是本身的資料量就很少的情況下建議可以透過機器學習的方法補值來預測缺失值。</a:t>
            </a:r>
            <a:endParaRPr kumimoji="0" lang="en-TW" sz="2400" b="0" i="0" u="none" strike="noStrike" kern="0" cap="none" spc="0" normalizeH="0" baseline="0" noProof="0" dirty="0">
              <a:ln>
                <a:noFill/>
              </a:ln>
              <a:solidFill>
                <a:srgbClr val="595959"/>
              </a:solidFill>
              <a:effectLst/>
              <a:uLnTx/>
              <a:uFillTx/>
              <a:latin typeface="Calibri"/>
              <a:cs typeface="Calibri"/>
              <a:sym typeface="Calibri"/>
            </a:endParaRPr>
          </a:p>
        </p:txBody>
      </p:sp>
      <p:pic>
        <p:nvPicPr>
          <p:cNvPr id="8" name="Picture 7">
            <a:extLst>
              <a:ext uri="{FF2B5EF4-FFF2-40B4-BE49-F238E27FC236}">
                <a16:creationId xmlns:a16="http://schemas.microsoft.com/office/drawing/2014/main" id="{747D8333-0FA9-714E-8957-EB8C91545E81}"/>
              </a:ext>
            </a:extLst>
          </p:cNvPr>
          <p:cNvPicPr>
            <a:picLocks noChangeAspect="1"/>
          </p:cNvPicPr>
          <p:nvPr/>
        </p:nvPicPr>
        <p:blipFill>
          <a:blip r:embed="rId2"/>
          <a:stretch>
            <a:fillRect/>
          </a:stretch>
        </p:blipFill>
        <p:spPr>
          <a:xfrm>
            <a:off x="4323976" y="3228030"/>
            <a:ext cx="3544047" cy="974260"/>
          </a:xfrm>
          <a:prstGeom prst="rect">
            <a:avLst/>
          </a:prstGeom>
        </p:spPr>
      </p:pic>
    </p:spTree>
    <p:extLst>
      <p:ext uri="{BB962C8B-B14F-4D97-AF65-F5344CB8AC3E}">
        <p14:creationId xmlns:p14="http://schemas.microsoft.com/office/powerpoint/2010/main" val="3928289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36BE87-B1B6-CA4B-84E6-4521D8C3F525}"/>
              </a:ext>
            </a:extLst>
          </p:cNvPr>
          <p:cNvSpPr>
            <a:spLocks noGrp="1"/>
          </p:cNvSpPr>
          <p:nvPr>
            <p:ph type="body" sz="quarter" idx="10"/>
          </p:nvPr>
        </p:nvSpPr>
        <p:spPr/>
        <p:txBody>
          <a:bodyPr/>
          <a:lstStyle/>
          <a:p>
            <a:r>
              <a:rPr lang="en-US" altLang="zh-TW"/>
              <a:t>4) </a:t>
            </a:r>
            <a:r>
              <a:rPr lang="zh-TW" altLang="en-US" dirty="0"/>
              <a:t>切割訓練集與測試集</a:t>
            </a:r>
            <a:endParaRPr lang="en-TW" dirty="0"/>
          </a:p>
        </p:txBody>
      </p:sp>
      <p:sp>
        <p:nvSpPr>
          <p:cNvPr id="7" name="Rectangle 6">
            <a:extLst>
              <a:ext uri="{FF2B5EF4-FFF2-40B4-BE49-F238E27FC236}">
                <a16:creationId xmlns:a16="http://schemas.microsoft.com/office/drawing/2014/main" id="{3225D85A-545E-5E41-BFE3-912472092CDD}"/>
              </a:ext>
            </a:extLst>
          </p:cNvPr>
          <p:cNvSpPr/>
          <p:nvPr/>
        </p:nvSpPr>
        <p:spPr>
          <a:xfrm>
            <a:off x="6259489" y="5569898"/>
            <a:ext cx="4532689" cy="369332"/>
          </a:xfrm>
          <a:prstGeom prst="rect">
            <a:avLst/>
          </a:prstGeom>
        </p:spPr>
        <p:txBody>
          <a:bodyPr wrap="square">
            <a:spAutoFit/>
          </a:bodyPr>
          <a:lstStyle/>
          <a:p>
            <a:r>
              <a:rPr lang="zh-TW" altLang="en-US" dirty="0">
                <a:solidFill>
                  <a:srgbClr val="C00000"/>
                </a:solidFill>
              </a:rPr>
              <a:t>此範例訓練集與測試集使用</a:t>
            </a:r>
            <a:r>
              <a:rPr lang="en-US" altLang="zh-TW" dirty="0">
                <a:solidFill>
                  <a:srgbClr val="C00000"/>
                </a:solidFill>
              </a:rPr>
              <a:t>7:3</a:t>
            </a:r>
            <a:r>
              <a:rPr lang="zh-TW" altLang="en-US" dirty="0">
                <a:solidFill>
                  <a:srgbClr val="C00000"/>
                </a:solidFill>
              </a:rPr>
              <a:t>比例做切割</a:t>
            </a:r>
            <a:endParaRPr lang="en-TW" dirty="0">
              <a:solidFill>
                <a:srgbClr val="C00000"/>
              </a:solidFill>
            </a:endParaRPr>
          </a:p>
        </p:txBody>
      </p:sp>
      <p:pic>
        <p:nvPicPr>
          <p:cNvPr id="13" name="Picture 12">
            <a:extLst>
              <a:ext uri="{FF2B5EF4-FFF2-40B4-BE49-F238E27FC236}">
                <a16:creationId xmlns:a16="http://schemas.microsoft.com/office/drawing/2014/main" id="{9CCF4204-5346-5546-9A14-DF6ECE75C646}"/>
              </a:ext>
            </a:extLst>
          </p:cNvPr>
          <p:cNvPicPr>
            <a:picLocks noChangeAspect="1"/>
          </p:cNvPicPr>
          <p:nvPr/>
        </p:nvPicPr>
        <p:blipFill>
          <a:blip r:embed="rId2"/>
          <a:stretch>
            <a:fillRect/>
          </a:stretch>
        </p:blipFill>
        <p:spPr>
          <a:xfrm>
            <a:off x="1775530" y="3429000"/>
            <a:ext cx="8686094" cy="2130756"/>
          </a:xfrm>
          <a:prstGeom prst="rect">
            <a:avLst/>
          </a:prstGeom>
        </p:spPr>
      </p:pic>
      <p:pic>
        <p:nvPicPr>
          <p:cNvPr id="8" name="Picture 7">
            <a:extLst>
              <a:ext uri="{FF2B5EF4-FFF2-40B4-BE49-F238E27FC236}">
                <a16:creationId xmlns:a16="http://schemas.microsoft.com/office/drawing/2014/main" id="{6F3579D2-D997-3E43-B33D-7F858197FCB7}"/>
              </a:ext>
            </a:extLst>
          </p:cNvPr>
          <p:cNvPicPr>
            <a:picLocks noChangeAspect="1"/>
          </p:cNvPicPr>
          <p:nvPr/>
        </p:nvPicPr>
        <p:blipFill>
          <a:blip r:embed="rId3"/>
          <a:stretch>
            <a:fillRect/>
          </a:stretch>
        </p:blipFill>
        <p:spPr>
          <a:xfrm>
            <a:off x="5880452" y="5348562"/>
            <a:ext cx="476250" cy="476250"/>
          </a:xfrm>
          <a:prstGeom prst="rect">
            <a:avLst/>
          </a:prstGeom>
        </p:spPr>
      </p:pic>
      <p:pic>
        <p:nvPicPr>
          <p:cNvPr id="11" name="Picture 10">
            <a:extLst>
              <a:ext uri="{FF2B5EF4-FFF2-40B4-BE49-F238E27FC236}">
                <a16:creationId xmlns:a16="http://schemas.microsoft.com/office/drawing/2014/main" id="{B1A8E3C0-C7D2-3E49-82A6-5EDBD87898F5}"/>
              </a:ext>
            </a:extLst>
          </p:cNvPr>
          <p:cNvPicPr>
            <a:picLocks noChangeAspect="1"/>
          </p:cNvPicPr>
          <p:nvPr/>
        </p:nvPicPr>
        <p:blipFill>
          <a:blip r:embed="rId4"/>
          <a:stretch>
            <a:fillRect/>
          </a:stretch>
        </p:blipFill>
        <p:spPr>
          <a:xfrm>
            <a:off x="3155197" y="768118"/>
            <a:ext cx="5881605" cy="2553477"/>
          </a:xfrm>
          <a:prstGeom prst="rect">
            <a:avLst/>
          </a:prstGeom>
        </p:spPr>
      </p:pic>
    </p:spTree>
    <p:extLst>
      <p:ext uri="{BB962C8B-B14F-4D97-AF65-F5344CB8AC3E}">
        <p14:creationId xmlns:p14="http://schemas.microsoft.com/office/powerpoint/2010/main" val="1262057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endParaRPr lang="en-TW"/>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p:txBody>
          <a:bodyPr/>
          <a:lstStyle/>
          <a:p>
            <a:endParaRPr lang="en-TW"/>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90B93D-F201-2D4B-8E65-9F4155E6D4BB}"/>
              </a:ext>
            </a:extLst>
          </p:cNvPr>
          <p:cNvSpPr>
            <a:spLocks noGrp="1"/>
          </p:cNvSpPr>
          <p:nvPr>
            <p:ph type="body" sz="quarter" idx="10"/>
          </p:nvPr>
        </p:nvSpPr>
        <p:spPr/>
        <p:txBody>
          <a:bodyPr/>
          <a:lstStyle/>
          <a:p>
            <a:r>
              <a:rPr lang="en-TW" dirty="0"/>
              <a:t>PCA</a:t>
            </a:r>
          </a:p>
        </p:txBody>
      </p:sp>
      <p:pic>
        <p:nvPicPr>
          <p:cNvPr id="4" name="Picture 3">
            <a:extLst>
              <a:ext uri="{FF2B5EF4-FFF2-40B4-BE49-F238E27FC236}">
                <a16:creationId xmlns:a16="http://schemas.microsoft.com/office/drawing/2014/main" id="{7AC813BD-7612-4A45-8878-289060335B36}"/>
              </a:ext>
            </a:extLst>
          </p:cNvPr>
          <p:cNvPicPr>
            <a:picLocks noChangeAspect="1"/>
          </p:cNvPicPr>
          <p:nvPr/>
        </p:nvPicPr>
        <p:blipFill>
          <a:blip r:embed="rId2"/>
          <a:stretch>
            <a:fillRect/>
          </a:stretch>
        </p:blipFill>
        <p:spPr>
          <a:xfrm>
            <a:off x="405666" y="1491544"/>
            <a:ext cx="5245100" cy="939800"/>
          </a:xfrm>
          <a:prstGeom prst="rect">
            <a:avLst/>
          </a:prstGeom>
        </p:spPr>
      </p:pic>
      <p:pic>
        <p:nvPicPr>
          <p:cNvPr id="6" name="Picture 5">
            <a:extLst>
              <a:ext uri="{FF2B5EF4-FFF2-40B4-BE49-F238E27FC236}">
                <a16:creationId xmlns:a16="http://schemas.microsoft.com/office/drawing/2014/main" id="{E0BCD89F-11D9-DD45-B14C-6534DBBD93C2}"/>
              </a:ext>
            </a:extLst>
          </p:cNvPr>
          <p:cNvPicPr>
            <a:picLocks noChangeAspect="1"/>
          </p:cNvPicPr>
          <p:nvPr/>
        </p:nvPicPr>
        <p:blipFill>
          <a:blip r:embed="rId3"/>
          <a:stretch>
            <a:fillRect/>
          </a:stretch>
        </p:blipFill>
        <p:spPr>
          <a:xfrm>
            <a:off x="1223733" y="2754489"/>
            <a:ext cx="3610028" cy="2796822"/>
          </a:xfrm>
          <a:prstGeom prst="rect">
            <a:avLst/>
          </a:prstGeom>
        </p:spPr>
      </p:pic>
      <p:pic>
        <p:nvPicPr>
          <p:cNvPr id="10" name="Picture 9">
            <a:extLst>
              <a:ext uri="{FF2B5EF4-FFF2-40B4-BE49-F238E27FC236}">
                <a16:creationId xmlns:a16="http://schemas.microsoft.com/office/drawing/2014/main" id="{4287FE65-E37E-6246-82E8-78F69027CB6F}"/>
              </a:ext>
            </a:extLst>
          </p:cNvPr>
          <p:cNvPicPr>
            <a:picLocks noChangeAspect="1"/>
          </p:cNvPicPr>
          <p:nvPr/>
        </p:nvPicPr>
        <p:blipFill>
          <a:blip r:embed="rId4"/>
          <a:stretch>
            <a:fillRect/>
          </a:stretch>
        </p:blipFill>
        <p:spPr>
          <a:xfrm>
            <a:off x="6360584" y="1409699"/>
            <a:ext cx="4686300" cy="647700"/>
          </a:xfrm>
          <a:prstGeom prst="rect">
            <a:avLst/>
          </a:prstGeom>
        </p:spPr>
      </p:pic>
      <p:pic>
        <p:nvPicPr>
          <p:cNvPr id="12" name="Picture 11">
            <a:extLst>
              <a:ext uri="{FF2B5EF4-FFF2-40B4-BE49-F238E27FC236}">
                <a16:creationId xmlns:a16="http://schemas.microsoft.com/office/drawing/2014/main" id="{58F471B0-6B00-E647-8B4E-37A47FA6570B}"/>
              </a:ext>
            </a:extLst>
          </p:cNvPr>
          <p:cNvPicPr>
            <a:picLocks noChangeAspect="1"/>
          </p:cNvPicPr>
          <p:nvPr/>
        </p:nvPicPr>
        <p:blipFill>
          <a:blip r:embed="rId5"/>
          <a:stretch>
            <a:fillRect/>
          </a:stretch>
        </p:blipFill>
        <p:spPr>
          <a:xfrm>
            <a:off x="6891161" y="2754489"/>
            <a:ext cx="3632038" cy="2796822"/>
          </a:xfrm>
          <a:prstGeom prst="rect">
            <a:avLst/>
          </a:prstGeom>
        </p:spPr>
      </p:pic>
    </p:spTree>
    <p:extLst>
      <p:ext uri="{BB962C8B-B14F-4D97-AF65-F5344CB8AC3E}">
        <p14:creationId xmlns:p14="http://schemas.microsoft.com/office/powerpoint/2010/main" val="378724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C68447-B3C2-7647-A38D-64C16A640901}"/>
              </a:ext>
            </a:extLst>
          </p:cNvPr>
          <p:cNvSpPr>
            <a:spLocks noGrp="1"/>
          </p:cNvSpPr>
          <p:nvPr>
            <p:ph type="body" sz="quarter" idx="10"/>
          </p:nvPr>
        </p:nvSpPr>
        <p:spPr/>
        <p:txBody>
          <a:bodyPr/>
          <a:lstStyle/>
          <a:p>
            <a:r>
              <a:rPr lang="en-US" dirty="0"/>
              <a:t>T</a:t>
            </a:r>
            <a:r>
              <a:rPr lang="en-TW" dirty="0"/>
              <a:t>-SNE</a:t>
            </a:r>
          </a:p>
        </p:txBody>
      </p:sp>
      <p:pic>
        <p:nvPicPr>
          <p:cNvPr id="4" name="Picture 3">
            <a:extLst>
              <a:ext uri="{FF2B5EF4-FFF2-40B4-BE49-F238E27FC236}">
                <a16:creationId xmlns:a16="http://schemas.microsoft.com/office/drawing/2014/main" id="{E4C9CFB8-684F-2242-8A3C-E38CFC2B3698}"/>
              </a:ext>
            </a:extLst>
          </p:cNvPr>
          <p:cNvPicPr>
            <a:picLocks noChangeAspect="1"/>
          </p:cNvPicPr>
          <p:nvPr/>
        </p:nvPicPr>
        <p:blipFill>
          <a:blip r:embed="rId2"/>
          <a:stretch>
            <a:fillRect/>
          </a:stretch>
        </p:blipFill>
        <p:spPr>
          <a:xfrm>
            <a:off x="992875" y="1190195"/>
            <a:ext cx="6731000" cy="1079500"/>
          </a:xfrm>
          <a:prstGeom prst="rect">
            <a:avLst/>
          </a:prstGeom>
        </p:spPr>
      </p:pic>
      <p:pic>
        <p:nvPicPr>
          <p:cNvPr id="6" name="Picture 5">
            <a:extLst>
              <a:ext uri="{FF2B5EF4-FFF2-40B4-BE49-F238E27FC236}">
                <a16:creationId xmlns:a16="http://schemas.microsoft.com/office/drawing/2014/main" id="{F5918FE1-CEF2-6145-8B2C-A23C25F05775}"/>
              </a:ext>
            </a:extLst>
          </p:cNvPr>
          <p:cNvPicPr>
            <a:picLocks noChangeAspect="1"/>
          </p:cNvPicPr>
          <p:nvPr/>
        </p:nvPicPr>
        <p:blipFill>
          <a:blip r:embed="rId3"/>
          <a:stretch>
            <a:fillRect/>
          </a:stretch>
        </p:blipFill>
        <p:spPr>
          <a:xfrm>
            <a:off x="992875" y="2623557"/>
            <a:ext cx="4223951" cy="3348474"/>
          </a:xfrm>
          <a:prstGeom prst="rect">
            <a:avLst/>
          </a:prstGeom>
        </p:spPr>
      </p:pic>
      <p:sp>
        <p:nvSpPr>
          <p:cNvPr id="11" name="Rectangle 10">
            <a:extLst>
              <a:ext uri="{FF2B5EF4-FFF2-40B4-BE49-F238E27FC236}">
                <a16:creationId xmlns:a16="http://schemas.microsoft.com/office/drawing/2014/main" id="{D13D363C-6329-8E4E-8069-3637C5FEAC64}"/>
              </a:ext>
            </a:extLst>
          </p:cNvPr>
          <p:cNvSpPr/>
          <p:nvPr/>
        </p:nvSpPr>
        <p:spPr>
          <a:xfrm>
            <a:off x="5807220" y="4582741"/>
            <a:ext cx="5560694" cy="10795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B82650B3-4E64-5049-9E3C-0DB9ECAB176D}"/>
              </a:ext>
            </a:extLst>
          </p:cNvPr>
          <p:cNvPicPr>
            <a:picLocks noChangeAspect="1"/>
          </p:cNvPicPr>
          <p:nvPr/>
        </p:nvPicPr>
        <p:blipFill>
          <a:blip r:embed="rId4"/>
          <a:stretch>
            <a:fillRect/>
          </a:stretch>
        </p:blipFill>
        <p:spPr>
          <a:xfrm>
            <a:off x="5943755" y="4739547"/>
            <a:ext cx="650017" cy="650017"/>
          </a:xfrm>
          <a:prstGeom prst="rect">
            <a:avLst/>
          </a:prstGeom>
        </p:spPr>
      </p:pic>
      <p:sp>
        <p:nvSpPr>
          <p:cNvPr id="8" name="Rectangle 7">
            <a:extLst>
              <a:ext uri="{FF2B5EF4-FFF2-40B4-BE49-F238E27FC236}">
                <a16:creationId xmlns:a16="http://schemas.microsoft.com/office/drawing/2014/main" id="{60FC9553-E0C3-A74D-B04F-C404263BC7D0}"/>
              </a:ext>
            </a:extLst>
          </p:cNvPr>
          <p:cNvSpPr/>
          <p:nvPr/>
        </p:nvSpPr>
        <p:spPr>
          <a:xfrm>
            <a:off x="6593772" y="4695224"/>
            <a:ext cx="4532689" cy="369332"/>
          </a:xfrm>
          <a:prstGeom prst="rect">
            <a:avLst/>
          </a:prstGeom>
        </p:spPr>
        <p:txBody>
          <a:bodyPr wrap="square">
            <a:spAutoFit/>
          </a:bodyPr>
          <a:lstStyle/>
          <a:p>
            <a:r>
              <a:rPr lang="en-US" altLang="zh-TW" dirty="0">
                <a:solidFill>
                  <a:srgbClr val="C00000"/>
                </a:solidFill>
              </a:rPr>
              <a:t>t-SNE </a:t>
            </a:r>
            <a:r>
              <a:rPr lang="zh-TW" altLang="en-US" dirty="0">
                <a:solidFill>
                  <a:srgbClr val="C00000"/>
                </a:solidFill>
              </a:rPr>
              <a:t>不適用於新資料</a:t>
            </a:r>
            <a:endParaRPr lang="en-TW" dirty="0">
              <a:solidFill>
                <a:srgbClr val="C00000"/>
              </a:solidFill>
            </a:endParaRPr>
          </a:p>
        </p:txBody>
      </p:sp>
      <p:sp>
        <p:nvSpPr>
          <p:cNvPr id="10" name="Rectangle 9">
            <a:extLst>
              <a:ext uri="{FF2B5EF4-FFF2-40B4-BE49-F238E27FC236}">
                <a16:creationId xmlns:a16="http://schemas.microsoft.com/office/drawing/2014/main" id="{6DAAE97D-FCF2-FE47-98DA-41AE5D38BA8F}"/>
              </a:ext>
            </a:extLst>
          </p:cNvPr>
          <p:cNvSpPr/>
          <p:nvPr/>
        </p:nvSpPr>
        <p:spPr>
          <a:xfrm>
            <a:off x="6593772" y="5002771"/>
            <a:ext cx="4630771" cy="523220"/>
          </a:xfrm>
          <a:prstGeom prst="rect">
            <a:avLst/>
          </a:prstGeom>
        </p:spPr>
        <p:txBody>
          <a:bodyPr wrap="square">
            <a:spAutoFit/>
          </a:bodyPr>
          <a:lstStyle/>
          <a:p>
            <a:r>
              <a:rPr lang="zh-TW" altLang="en-US" sz="1400" dirty="0">
                <a:solidFill>
                  <a:schemeClr val="tx1">
                    <a:lumMod val="65000"/>
                    <a:lumOff val="35000"/>
                  </a:schemeClr>
                </a:solidFill>
                <a:latin typeface="Arial" panose="020B0604020202020204" pitchFamily="34" charset="0"/>
                <a:cs typeface="Arial" panose="020B0604020202020204" pitchFamily="34" charset="0"/>
              </a:rPr>
              <a:t>因為演算法的關係在 </a:t>
            </a:r>
            <a:r>
              <a:rPr lang="en-US" sz="1400" dirty="0">
                <a:solidFill>
                  <a:schemeClr val="tx1">
                    <a:lumMod val="65000"/>
                    <a:lumOff val="35000"/>
                  </a:schemeClr>
                </a:solidFill>
                <a:latin typeface="Arial" panose="020B0604020202020204" pitchFamily="34" charset="0"/>
                <a:cs typeface="Arial" panose="020B0604020202020204" pitchFamily="34" charset="0"/>
              </a:rPr>
              <a:t>scikit-learn </a:t>
            </a:r>
            <a:r>
              <a:rPr lang="zh-TW" altLang="en-US" sz="1400" dirty="0">
                <a:solidFill>
                  <a:schemeClr val="tx1">
                    <a:lumMod val="65000"/>
                    <a:lumOff val="35000"/>
                  </a:schemeClr>
                </a:solidFill>
                <a:latin typeface="Arial" panose="020B0604020202020204" pitchFamily="34" charset="0"/>
                <a:cs typeface="Arial" panose="020B0604020202020204" pitchFamily="34" charset="0"/>
              </a:rPr>
              <a:t>套件中的 </a:t>
            </a:r>
            <a:r>
              <a:rPr lang="en-US" sz="1400" dirty="0">
                <a:solidFill>
                  <a:schemeClr val="tx1">
                    <a:lumMod val="65000"/>
                    <a:lumOff val="35000"/>
                  </a:schemeClr>
                </a:solidFill>
                <a:latin typeface="Arial" panose="020B0604020202020204" pitchFamily="34" charset="0"/>
                <a:cs typeface="Arial" panose="020B0604020202020204" pitchFamily="34" charset="0"/>
              </a:rPr>
              <a:t>t-SNE </a:t>
            </a:r>
            <a:r>
              <a:rPr lang="zh-TW" altLang="en-US" sz="1400" dirty="0">
                <a:solidFill>
                  <a:schemeClr val="tx1">
                    <a:lumMod val="65000"/>
                    <a:lumOff val="35000"/>
                  </a:schemeClr>
                </a:solidFill>
                <a:latin typeface="Arial" panose="020B0604020202020204" pitchFamily="34" charset="0"/>
                <a:cs typeface="Arial" panose="020B0604020202020204" pitchFamily="34" charset="0"/>
              </a:rPr>
              <a:t>演算法並沒有</a:t>
            </a:r>
            <a:r>
              <a:rPr lang="en-US" sz="1400" dirty="0">
                <a:solidFill>
                  <a:schemeClr val="tx1">
                    <a:lumMod val="65000"/>
                    <a:lumOff val="35000"/>
                  </a:schemeClr>
                </a:solidFill>
                <a:latin typeface="Arial" panose="020B0604020202020204" pitchFamily="34" charset="0"/>
                <a:cs typeface="Arial" panose="020B0604020202020204" pitchFamily="34" charset="0"/>
              </a:rPr>
              <a:t>transform() </a:t>
            </a:r>
            <a:r>
              <a:rPr lang="zh-TW" altLang="en-US" sz="1400" dirty="0">
                <a:solidFill>
                  <a:schemeClr val="tx1">
                    <a:lumMod val="65000"/>
                    <a:lumOff val="35000"/>
                  </a:schemeClr>
                </a:solidFill>
                <a:latin typeface="Arial" panose="020B0604020202020204" pitchFamily="34" charset="0"/>
                <a:cs typeface="Arial" panose="020B0604020202020204" pitchFamily="34" charset="0"/>
              </a:rPr>
              <a:t>函式可以呼叫。</a:t>
            </a:r>
            <a:endParaRPr lang="en-TW" sz="14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765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106970"/>
          </a:xfrm>
        </p:spPr>
        <p:txBody>
          <a:bodyPr/>
          <a:lstStyle/>
          <a:p>
            <a:r>
              <a:rPr lang="zh-CN" altLang="en-US" sz="3200" dirty="0"/>
              <a:t>非監督式學習</a:t>
            </a:r>
            <a:r>
              <a:rPr lang="en-US" altLang="zh-CN" sz="3200" dirty="0"/>
              <a:t> </a:t>
            </a:r>
            <a:r>
              <a:rPr lang="zh-CN" altLang="en-US" sz="3200" dirty="0"/>
              <a:t>降維</a:t>
            </a:r>
            <a:endParaRPr lang="en-US" altLang="zh-CN" sz="3200" dirty="0"/>
          </a:p>
          <a:p>
            <a:r>
              <a:rPr lang="zh-CN" altLang="en-US" sz="3200" kern="0" dirty="0"/>
              <a:t>觀念講解</a:t>
            </a:r>
          </a:p>
        </p:txBody>
      </p:sp>
    </p:spTree>
    <p:extLst>
      <p:ext uri="{BB962C8B-B14F-4D97-AF65-F5344CB8AC3E}">
        <p14:creationId xmlns:p14="http://schemas.microsoft.com/office/powerpoint/2010/main" val="234343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1AD9A2-FFDE-3149-A70B-9B96C783D52C}"/>
              </a:ext>
            </a:extLst>
          </p:cNvPr>
          <p:cNvSpPr>
            <a:spLocks noGrp="1"/>
          </p:cNvSpPr>
          <p:nvPr>
            <p:ph type="body" sz="quarter" idx="10"/>
          </p:nvPr>
        </p:nvSpPr>
        <p:spPr/>
        <p:txBody>
          <a:bodyPr/>
          <a:lstStyle/>
          <a:p>
            <a:r>
              <a:rPr lang="zh-CN" altLang="en-US" dirty="0"/>
              <a:t>降維</a:t>
            </a:r>
            <a:r>
              <a:rPr lang="zh-TW" altLang="en-US" dirty="0"/>
              <a:t> </a:t>
            </a:r>
            <a:r>
              <a:rPr lang="en-US" altLang="zh-CN" dirty="0"/>
              <a:t>(</a:t>
            </a:r>
            <a:r>
              <a:rPr lang="en-US" dirty="0"/>
              <a:t>Dimension Reduction</a:t>
            </a:r>
            <a:r>
              <a:rPr lang="en-US" altLang="zh-CN" dirty="0"/>
              <a:t>)</a:t>
            </a:r>
            <a:endParaRPr lang="en-TW" dirty="0"/>
          </a:p>
        </p:txBody>
      </p:sp>
      <p:sp>
        <p:nvSpPr>
          <p:cNvPr id="4" name="Text Placeholder 1">
            <a:extLst>
              <a:ext uri="{FF2B5EF4-FFF2-40B4-BE49-F238E27FC236}">
                <a16:creationId xmlns:a16="http://schemas.microsoft.com/office/drawing/2014/main" id="{62F0DC6A-4C25-954C-BFD7-79305E28306E}"/>
              </a:ext>
            </a:extLst>
          </p:cNvPr>
          <p:cNvSpPr txBox="1">
            <a:spLocks/>
          </p:cNvSpPr>
          <p:nvPr/>
        </p:nvSpPr>
        <p:spPr>
          <a:xfrm>
            <a:off x="311699" y="1029225"/>
            <a:ext cx="10243411"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None/>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顧名思義，就是原本的</a:t>
            </a:r>
            <a:r>
              <a:rPr kumimoji="0" lang="en-US" sz="2000" b="0" i="0" u="none" strike="noStrike" kern="0" cap="none" spc="0" normalizeH="0" baseline="0" noProof="0" dirty="0">
                <a:ln>
                  <a:noFill/>
                </a:ln>
                <a:solidFill>
                  <a:srgbClr val="595959"/>
                </a:solidFill>
                <a:effectLst/>
                <a:uLnTx/>
                <a:uFillTx/>
                <a:latin typeface="Arial"/>
                <a:cs typeface="Arial"/>
                <a:sym typeface="Arial"/>
              </a:rPr>
              <a:t>Data</a:t>
            </a:r>
            <a:r>
              <a:rPr kumimoji="0" lang="zh-CN" altLang="en-US" sz="2000" b="0" i="0" u="none" strike="noStrike" kern="0" cap="none" spc="0" normalizeH="0" baseline="0" noProof="0" dirty="0">
                <a:ln>
                  <a:noFill/>
                </a:ln>
                <a:solidFill>
                  <a:srgbClr val="595959"/>
                </a:solidFill>
                <a:effectLst/>
                <a:uLnTx/>
                <a:uFillTx/>
                <a:latin typeface="Arial"/>
                <a:cs typeface="Arial"/>
                <a:sym typeface="Arial"/>
              </a:rPr>
              <a:t>處於</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在一個比較高的維度作標上，我們希望找到一個低維度的作標來描述它，但又不能失去</a:t>
            </a:r>
            <a:r>
              <a:rPr kumimoji="0" lang="en-US" sz="2000" b="0" i="0" u="none" strike="noStrike" kern="0" cap="none" spc="0" normalizeH="0" baseline="0" noProof="0" dirty="0">
                <a:ln>
                  <a:noFill/>
                </a:ln>
                <a:solidFill>
                  <a:srgbClr val="595959"/>
                </a:solidFill>
                <a:effectLst/>
                <a:uLnTx/>
                <a:uFillTx/>
                <a:latin typeface="Arial"/>
                <a:cs typeface="Arial"/>
                <a:sym typeface="Arial"/>
              </a:rPr>
              <a:t>Data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本身的特質。</a:t>
            </a: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E9B0C23C-D9C5-0142-AB2F-BBAB47278D3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427432" y="2457219"/>
            <a:ext cx="4446668" cy="2870200"/>
          </a:xfrm>
          <a:prstGeom prst="rect">
            <a:avLst/>
          </a:prstGeom>
        </p:spPr>
      </p:pic>
    </p:spTree>
    <p:extLst>
      <p:ext uri="{BB962C8B-B14F-4D97-AF65-F5344CB8AC3E}">
        <p14:creationId xmlns:p14="http://schemas.microsoft.com/office/powerpoint/2010/main" val="2333305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9AB6A8-03FE-C14B-AB9A-533C4A1CDD8F}"/>
              </a:ext>
            </a:extLst>
          </p:cNvPr>
          <p:cNvSpPr>
            <a:spLocks noGrp="1"/>
          </p:cNvSpPr>
          <p:nvPr>
            <p:ph type="body" sz="quarter" idx="10"/>
          </p:nvPr>
        </p:nvSpPr>
        <p:spPr/>
        <p:txBody>
          <a:bodyPr/>
          <a:lstStyle/>
          <a:p>
            <a:r>
              <a:rPr lang="zh-CN" altLang="en-US" dirty="0"/>
              <a:t>為什麼要降維</a:t>
            </a:r>
            <a:r>
              <a:rPr lang="en-US" altLang="zh-CN" dirty="0"/>
              <a:t>?</a:t>
            </a:r>
            <a:endParaRPr lang="en-TW" dirty="0"/>
          </a:p>
        </p:txBody>
      </p:sp>
      <p:sp>
        <p:nvSpPr>
          <p:cNvPr id="4" name="Text Placeholder 1">
            <a:extLst>
              <a:ext uri="{FF2B5EF4-FFF2-40B4-BE49-F238E27FC236}">
                <a16:creationId xmlns:a16="http://schemas.microsoft.com/office/drawing/2014/main" id="{D0180B6D-CF4E-2B4C-B302-2B4BE56177C6}"/>
              </a:ext>
            </a:extLst>
          </p:cNvPr>
          <p:cNvSpPr txBox="1">
            <a:spLocks/>
          </p:cNvSpPr>
          <p:nvPr/>
        </p:nvSpPr>
        <p:spPr>
          <a:xfrm>
            <a:off x="311699" y="1029225"/>
            <a:ext cx="10186967"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如果我們</a:t>
            </a:r>
            <a:r>
              <a:rPr kumimoji="0" lang="zh-CN" altLang="en-US" sz="2000" b="0" i="0" u="none" strike="noStrike" kern="0" cap="none" spc="0" normalizeH="0" baseline="0" noProof="0" dirty="0">
                <a:ln>
                  <a:noFill/>
                </a:ln>
                <a:solidFill>
                  <a:srgbClr val="595959"/>
                </a:solidFill>
                <a:effectLst/>
                <a:uLnTx/>
                <a:uFillTx/>
                <a:latin typeface="Arial"/>
                <a:cs typeface="Arial"/>
                <a:sym typeface="Arial"/>
              </a:rPr>
              <a:t>能</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把一些資料做壓縮，又能夠保持資料原來的的性質。因此我們可以用比較少的空間，或是計算時用比較少的資源，就可以得到跟沒有做資料壓縮之前得到相似的結果。</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此外做資料降維可以幫助資料視覺化，二維可以用</a:t>
            </a:r>
            <a:r>
              <a:rPr kumimoji="0" lang="en-US" sz="2000" b="0" i="0" u="none" strike="noStrike" kern="0" cap="none" spc="0" normalizeH="0" baseline="0" noProof="0" dirty="0" err="1">
                <a:ln>
                  <a:noFill/>
                </a:ln>
                <a:solidFill>
                  <a:srgbClr val="595959"/>
                </a:solidFill>
                <a:effectLst/>
                <a:uLnTx/>
                <a:uFillTx/>
                <a:latin typeface="Arial"/>
                <a:cs typeface="Arial"/>
                <a:sym typeface="Arial"/>
              </a:rPr>
              <a:t>xy</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平面圖表示，三維可以用</a:t>
            </a:r>
            <a:r>
              <a:rPr kumimoji="0" lang="en-US" sz="2000" b="0" i="0" u="none" strike="noStrike" kern="0" cap="none" spc="0" normalizeH="0" baseline="0" noProof="0" dirty="0" err="1">
                <a:ln>
                  <a:noFill/>
                </a:ln>
                <a:solidFill>
                  <a:srgbClr val="595959"/>
                </a:solidFill>
                <a:effectLst/>
                <a:uLnTx/>
                <a:uFillTx/>
                <a:latin typeface="Arial"/>
                <a:cs typeface="Arial"/>
                <a:sym typeface="Arial"/>
              </a:rPr>
              <a:t>xyz</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立體圖作表示，而大於三維的空間難以視覺化做呈現。</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A946E3B2-CB90-8B41-8FED-2EFAADD1A1C4}"/>
              </a:ext>
            </a:extLst>
          </p:cNvPr>
          <p:cNvPicPr>
            <a:picLocks noChangeAspect="1"/>
          </p:cNvPicPr>
          <p:nvPr/>
        </p:nvPicPr>
        <p:blipFill>
          <a:blip r:embed="rId2"/>
          <a:stretch>
            <a:fillRect/>
          </a:stretch>
        </p:blipFill>
        <p:spPr>
          <a:xfrm>
            <a:off x="2458636" y="3429000"/>
            <a:ext cx="3192130" cy="2493852"/>
          </a:xfrm>
          <a:prstGeom prst="rect">
            <a:avLst/>
          </a:prstGeom>
        </p:spPr>
      </p:pic>
      <p:pic>
        <p:nvPicPr>
          <p:cNvPr id="6" name="Picture 5">
            <a:extLst>
              <a:ext uri="{FF2B5EF4-FFF2-40B4-BE49-F238E27FC236}">
                <a16:creationId xmlns:a16="http://schemas.microsoft.com/office/drawing/2014/main" id="{22ACB8E5-2192-B548-A853-C7D2A230E0B7}"/>
              </a:ext>
            </a:extLst>
          </p:cNvPr>
          <p:cNvPicPr>
            <a:picLocks noChangeAspect="1"/>
          </p:cNvPicPr>
          <p:nvPr/>
        </p:nvPicPr>
        <p:blipFill>
          <a:blip r:embed="rId3"/>
          <a:stretch>
            <a:fillRect/>
          </a:stretch>
        </p:blipFill>
        <p:spPr>
          <a:xfrm>
            <a:off x="6000198" y="3347734"/>
            <a:ext cx="3646311" cy="2647916"/>
          </a:xfrm>
          <a:prstGeom prst="rect">
            <a:avLst/>
          </a:prstGeom>
        </p:spPr>
      </p:pic>
    </p:spTree>
    <p:extLst>
      <p:ext uri="{BB962C8B-B14F-4D97-AF65-F5344CB8AC3E}">
        <p14:creationId xmlns:p14="http://schemas.microsoft.com/office/powerpoint/2010/main" val="271810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CCF239-0552-5849-A5CD-00630F2CA21C}"/>
              </a:ext>
            </a:extLst>
          </p:cNvPr>
          <p:cNvSpPr>
            <a:spLocks noGrp="1"/>
          </p:cNvSpPr>
          <p:nvPr>
            <p:ph type="body" sz="quarter" idx="10"/>
          </p:nvPr>
        </p:nvSpPr>
        <p:spPr/>
        <p:txBody>
          <a:bodyPr/>
          <a:lstStyle/>
          <a:p>
            <a:r>
              <a:rPr lang="en-US" dirty="0"/>
              <a:t>Principal component analysis</a:t>
            </a:r>
            <a:r>
              <a:rPr lang="zh-TW" altLang="en-US" dirty="0"/>
              <a:t> </a:t>
            </a:r>
            <a:r>
              <a:rPr lang="en-US" sz="3200" dirty="0"/>
              <a:t>(PCA)</a:t>
            </a:r>
            <a:endParaRPr lang="en-TW" dirty="0"/>
          </a:p>
        </p:txBody>
      </p:sp>
      <p:sp>
        <p:nvSpPr>
          <p:cNvPr id="4" name="Text Placeholder 1">
            <a:extLst>
              <a:ext uri="{FF2B5EF4-FFF2-40B4-BE49-F238E27FC236}">
                <a16:creationId xmlns:a16="http://schemas.microsoft.com/office/drawing/2014/main" id="{EE606082-6107-C049-BFCD-53AB1D61E484}"/>
              </a:ext>
            </a:extLst>
          </p:cNvPr>
          <p:cNvSpPr txBox="1">
            <a:spLocks/>
          </p:cNvSpPr>
          <p:nvPr/>
        </p:nvSpPr>
        <p:spPr>
          <a:xfrm>
            <a:off x="311700" y="1029225"/>
            <a:ext cx="9315782" cy="26985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將一個具有 </a:t>
            </a:r>
            <a:r>
              <a:rPr kumimoji="0" lang="en-US" sz="2000" b="0" i="0" u="none" strike="noStrike" kern="0" cap="none" spc="0" normalizeH="0" baseline="0" noProof="0" dirty="0">
                <a:ln>
                  <a:noFill/>
                </a:ln>
                <a:solidFill>
                  <a:srgbClr val="595959"/>
                </a:solidFill>
                <a:effectLst/>
                <a:uLnTx/>
                <a:uFillTx/>
                <a:latin typeface="Arial"/>
                <a:cs typeface="Arial"/>
                <a:sym typeface="Arial"/>
              </a:rPr>
              <a:t>n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個特徵空間的樣本，轉換為具有 </a:t>
            </a:r>
            <a:r>
              <a:rPr kumimoji="0" lang="en-US" sz="2000" b="0" i="0" u="none" strike="noStrike" kern="0" cap="none" spc="0" normalizeH="0" baseline="0" noProof="0" dirty="0">
                <a:ln>
                  <a:noFill/>
                </a:ln>
                <a:solidFill>
                  <a:srgbClr val="595959"/>
                </a:solidFill>
                <a:effectLst/>
                <a:uLnTx/>
                <a:uFillTx/>
                <a:latin typeface="Arial"/>
                <a:cs typeface="Arial"/>
                <a:sym typeface="Arial"/>
              </a:rPr>
              <a:t>k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個特徵空間的樣本，</a:t>
            </a:r>
            <a:br>
              <a:rPr kumimoji="0" lang="en-US" altLang="zh-TW" sz="2000" b="0" i="0" u="none" strike="noStrike" kern="0" cap="none" spc="0" normalizeH="0" baseline="0" noProof="0" dirty="0">
                <a:ln>
                  <a:noFill/>
                </a:ln>
                <a:solidFill>
                  <a:srgbClr val="595959"/>
                </a:solidFill>
                <a:effectLst/>
                <a:uLnTx/>
                <a:uFillTx/>
                <a:latin typeface="Arial"/>
                <a:cs typeface="Arial"/>
                <a:sym typeface="Arial"/>
              </a:rPr>
            </a:b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其中 </a:t>
            </a:r>
            <a:r>
              <a:rPr kumimoji="0" lang="en-US" sz="2000" b="0" i="0" u="none" strike="noStrike" kern="0" cap="none" spc="0" normalizeH="0" baseline="0" noProof="0" dirty="0">
                <a:ln>
                  <a:noFill/>
                </a:ln>
                <a:solidFill>
                  <a:srgbClr val="595959"/>
                </a:solidFill>
                <a:effectLst/>
                <a:uLnTx/>
                <a:uFillTx/>
                <a:latin typeface="Arial"/>
                <a:cs typeface="Arial"/>
                <a:sym typeface="Arial"/>
              </a:rPr>
              <a:t>k &lt; n</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的目的是把高維的點頭影到低維的空間上，並且低維度的空間保有高維空間中大部分的性質。</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只允許做線性的轉換。</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zh-TW" altLang="en-US"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4" name="Picture 13">
            <a:extLst>
              <a:ext uri="{FF2B5EF4-FFF2-40B4-BE49-F238E27FC236}">
                <a16:creationId xmlns:a16="http://schemas.microsoft.com/office/drawing/2014/main" id="{06A1B640-6AC0-B84B-8FAA-B5CD4F54A61E}"/>
              </a:ext>
            </a:extLst>
          </p:cNvPr>
          <p:cNvPicPr>
            <a:picLocks noChangeAspect="1"/>
          </p:cNvPicPr>
          <p:nvPr/>
        </p:nvPicPr>
        <p:blipFill>
          <a:blip r:embed="rId3"/>
          <a:stretch>
            <a:fillRect/>
          </a:stretch>
        </p:blipFill>
        <p:spPr>
          <a:xfrm>
            <a:off x="6211908" y="2591430"/>
            <a:ext cx="4365781" cy="3410765"/>
          </a:xfrm>
          <a:prstGeom prst="rect">
            <a:avLst/>
          </a:prstGeom>
        </p:spPr>
      </p:pic>
      <p:cxnSp>
        <p:nvCxnSpPr>
          <p:cNvPr id="15" name="Straight Connector 14">
            <a:extLst>
              <a:ext uri="{FF2B5EF4-FFF2-40B4-BE49-F238E27FC236}">
                <a16:creationId xmlns:a16="http://schemas.microsoft.com/office/drawing/2014/main" id="{AC4CA496-1E7D-E642-BB08-C40D7A3E03E4}"/>
              </a:ext>
            </a:extLst>
          </p:cNvPr>
          <p:cNvCxnSpPr>
            <a:cxnSpLocks/>
          </p:cNvCxnSpPr>
          <p:nvPr/>
        </p:nvCxnSpPr>
        <p:spPr>
          <a:xfrm flipH="1">
            <a:off x="6888895" y="2968979"/>
            <a:ext cx="397465" cy="195297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64FFC8-0DB4-0A4A-B3B2-1A9006985923}"/>
              </a:ext>
            </a:extLst>
          </p:cNvPr>
          <p:cNvCxnSpPr>
            <a:cxnSpLocks/>
          </p:cNvCxnSpPr>
          <p:nvPr/>
        </p:nvCxnSpPr>
        <p:spPr>
          <a:xfrm flipH="1">
            <a:off x="7861679" y="3727821"/>
            <a:ext cx="652461" cy="137281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7F25C17-334C-4E46-96C2-8F2415DAD84D}"/>
              </a:ext>
            </a:extLst>
          </p:cNvPr>
          <p:cNvCxnSpPr>
            <a:cxnSpLocks/>
          </p:cNvCxnSpPr>
          <p:nvPr/>
        </p:nvCxnSpPr>
        <p:spPr>
          <a:xfrm flipH="1">
            <a:off x="8187910" y="3519312"/>
            <a:ext cx="901549" cy="178983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410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0F2ED8-A918-324D-B6FD-82710CD8143A}"/>
              </a:ext>
            </a:extLst>
          </p:cNvPr>
          <p:cNvSpPr>
            <a:spLocks noGrp="1"/>
          </p:cNvSpPr>
          <p:nvPr>
            <p:ph type="body" sz="quarter" idx="10"/>
          </p:nvPr>
        </p:nvSpPr>
        <p:spPr/>
        <p:txBody>
          <a:bodyPr/>
          <a:lstStyle/>
          <a:p>
            <a:r>
              <a:rPr lang="en-US" dirty="0"/>
              <a:t>PCA</a:t>
            </a:r>
            <a:r>
              <a:rPr lang="zh-TW" altLang="en-US" dirty="0"/>
              <a:t>的主要步驟</a:t>
            </a:r>
            <a:endParaRPr lang="en-TW" dirty="0"/>
          </a:p>
        </p:txBody>
      </p:sp>
      <p:sp>
        <p:nvSpPr>
          <p:cNvPr id="4" name="Text Placeholder 1">
            <a:extLst>
              <a:ext uri="{FF2B5EF4-FFF2-40B4-BE49-F238E27FC236}">
                <a16:creationId xmlns:a16="http://schemas.microsoft.com/office/drawing/2014/main" id="{32A8A775-D9EE-8946-9BF7-EA63060556AA}"/>
              </a:ext>
            </a:extLst>
          </p:cNvPr>
          <p:cNvSpPr txBox="1">
            <a:spLocks/>
          </p:cNvSpPr>
          <p:nvPr/>
        </p:nvSpPr>
        <p:spPr>
          <a:xfrm>
            <a:off x="652287" y="1085669"/>
            <a:ext cx="10896246" cy="19546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50000"/>
              </a:lnSpc>
              <a:spcBef>
                <a:spcPts val="0"/>
              </a:spcBef>
              <a:spcAft>
                <a:spcPts val="0"/>
              </a:spcAft>
              <a:buClr>
                <a:srgbClr val="595959"/>
              </a:buClr>
              <a:buSzPts val="1800"/>
              <a:buFont typeface="+mj-lt"/>
              <a:buAutoNum type="arabicPeriod"/>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先求出所有資料點中心</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µ</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，也就是將每一個資料點做平均</a:t>
            </a:r>
          </a:p>
          <a:p>
            <a:pPr marL="457200" marR="0" lvl="0" indent="-342900" algn="l" defTabSz="914400" rtl="0" eaLnBrk="1" fontAlgn="auto" latinLnBrk="0" hangingPunct="1">
              <a:lnSpc>
                <a:spcPct val="150000"/>
              </a:lnSpc>
              <a:spcBef>
                <a:spcPts val="0"/>
              </a:spcBef>
              <a:spcAft>
                <a:spcPts val="0"/>
              </a:spcAft>
              <a:buClr>
                <a:srgbClr val="595959"/>
              </a:buClr>
              <a:buSzPts val="1800"/>
              <a:buFont typeface="+mj-lt"/>
              <a:buAutoNum type="arabicPeriod"/>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將每一個資料點減去</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µ</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，這步驟是將資料點平移，平移後原點是所有點的中心</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50000"/>
              </a:lnSpc>
              <a:spcBef>
                <a:spcPts val="0"/>
              </a:spcBef>
              <a:spcAft>
                <a:spcPts val="0"/>
              </a:spcAft>
              <a:buClr>
                <a:srgbClr val="595959"/>
              </a:buClr>
              <a:buSzPts val="1800"/>
              <a:buFont typeface="+mj-lt"/>
              <a:buAutoNum type="arabicPeriod"/>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計算每一個</a:t>
            </a:r>
            <a:r>
              <a:rPr kumimoji="0" lang="en-US" sz="2000" b="0" i="0" u="none" strike="noStrike" kern="0" cap="none" spc="0" normalizeH="0" baseline="0" noProof="0" dirty="0">
                <a:ln>
                  <a:noFill/>
                </a:ln>
                <a:solidFill>
                  <a:srgbClr val="595959"/>
                </a:solidFill>
                <a:effectLst/>
                <a:uLnTx/>
                <a:uFillTx/>
                <a:latin typeface="Arial"/>
                <a:cs typeface="Arial"/>
                <a:sym typeface="Arial"/>
              </a:rPr>
              <a:t>feature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a:t>
            </a:r>
            <a:r>
              <a:rPr kumimoji="0" lang="en-US" sz="2000" b="0" i="0" u="none" strike="noStrike" kern="0" cap="none" spc="0" normalizeH="0" baseline="0" noProof="0" dirty="0">
                <a:ln>
                  <a:noFill/>
                </a:ln>
                <a:solidFill>
                  <a:srgbClr val="595959"/>
                </a:solidFill>
                <a:effectLst/>
                <a:uLnTx/>
                <a:uFillTx/>
                <a:latin typeface="Arial"/>
                <a:cs typeface="Arial"/>
                <a:sym typeface="Arial"/>
              </a:rPr>
              <a:t>variance</a:t>
            </a:r>
          </a:p>
          <a:p>
            <a:pPr marL="457200" marR="0" lvl="0" indent="-342900" algn="l" defTabSz="914400" rtl="0" eaLnBrk="1" fontAlgn="auto" latinLnBrk="0" hangingPunct="1">
              <a:lnSpc>
                <a:spcPct val="150000"/>
              </a:lnSpc>
              <a:spcBef>
                <a:spcPts val="0"/>
              </a:spcBef>
              <a:spcAft>
                <a:spcPts val="0"/>
              </a:spcAft>
              <a:buClr>
                <a:srgbClr val="595959"/>
              </a:buClr>
              <a:buSzPts val="1800"/>
              <a:buFont typeface="+mj-lt"/>
              <a:buAutoNum type="arabicPeriod"/>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把每一個值都除以</a:t>
            </a:r>
            <a:r>
              <a:rPr kumimoji="0" lang="en-US" sz="2000" b="0" i="0" u="none" strike="noStrike" kern="0" cap="none" spc="0" normalizeH="0" baseline="0" noProof="0" dirty="0">
                <a:ln>
                  <a:noFill/>
                </a:ln>
                <a:solidFill>
                  <a:srgbClr val="595959"/>
                </a:solidFill>
                <a:effectLst/>
                <a:uLnTx/>
                <a:uFillTx/>
                <a:latin typeface="Arial"/>
                <a:cs typeface="Arial"/>
                <a:sym typeface="Arial"/>
              </a:rPr>
              <a:t>variance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重新把每一個</a:t>
            </a:r>
            <a:r>
              <a:rPr kumimoji="0" lang="en-US" sz="2000" b="0" i="0" u="none" strike="noStrike" kern="0" cap="none" spc="0" normalizeH="0" baseline="0" noProof="0" dirty="0">
                <a:ln>
                  <a:noFill/>
                </a:ln>
                <a:solidFill>
                  <a:srgbClr val="595959"/>
                </a:solidFill>
                <a:effectLst/>
                <a:uLnTx/>
                <a:uFillTx/>
                <a:latin typeface="Arial"/>
                <a:cs typeface="Arial"/>
                <a:sym typeface="Arial"/>
              </a:rPr>
              <a:t>feature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做</a:t>
            </a:r>
            <a:r>
              <a:rPr kumimoji="0" lang="en-US" sz="2000" b="0" i="0" u="none" strike="noStrike" kern="0" cap="none" spc="0" normalizeH="0" baseline="0" noProof="0" dirty="0" err="1">
                <a:ln>
                  <a:noFill/>
                </a:ln>
                <a:solidFill>
                  <a:srgbClr val="595959"/>
                </a:solidFill>
                <a:effectLst/>
                <a:uLnTx/>
                <a:uFillTx/>
                <a:latin typeface="Arial"/>
                <a:cs typeface="Arial"/>
                <a:sym typeface="Arial"/>
              </a:rPr>
              <a:t>scaleing</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使得大家都共有</a:t>
            </a:r>
            <a:r>
              <a:rPr kumimoji="0" lang="en-US" sz="2000" b="0" i="0" u="none" strike="noStrike" kern="0" cap="none" spc="0" normalizeH="0" baseline="0" noProof="0" dirty="0">
                <a:ln>
                  <a:noFill/>
                </a:ln>
                <a:solidFill>
                  <a:srgbClr val="595959"/>
                </a:solidFill>
                <a:effectLst/>
                <a:uLnTx/>
                <a:uFillTx/>
                <a:latin typeface="Arial"/>
                <a:cs typeface="Arial"/>
                <a:sym typeface="Arial"/>
              </a:rPr>
              <a:t>unit variance)</a:t>
            </a:r>
          </a:p>
          <a:p>
            <a:pPr marL="457200" marR="0" lvl="0" indent="-342900" algn="l" defTabSz="914400" rtl="0" eaLnBrk="1" fontAlgn="auto" latinLnBrk="0" hangingPunct="1">
              <a:lnSpc>
                <a:spcPct val="150000"/>
              </a:lnSpc>
              <a:spcBef>
                <a:spcPts val="0"/>
              </a:spcBef>
              <a:spcAft>
                <a:spcPts val="0"/>
              </a:spcAft>
              <a:buClr>
                <a:srgbClr val="595959"/>
              </a:buClr>
              <a:buSzPts val="1800"/>
              <a:buFont typeface="+mj-lt"/>
              <a:buAutoNum type="arabicPeriod"/>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88458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97E771-9135-634E-ADEB-EA94C3BC29F8}"/>
              </a:ext>
            </a:extLst>
          </p:cNvPr>
          <p:cNvSpPr>
            <a:spLocks noGrp="1"/>
          </p:cNvSpPr>
          <p:nvPr>
            <p:ph type="body" sz="quarter" idx="10"/>
          </p:nvPr>
        </p:nvSpPr>
        <p:spPr/>
        <p:txBody>
          <a:bodyPr/>
          <a:lstStyle/>
          <a:p>
            <a:r>
              <a:rPr lang="en-US" dirty="0"/>
              <a:t>PCA</a:t>
            </a:r>
            <a:r>
              <a:rPr lang="zh-TW" altLang="en-US" dirty="0"/>
              <a:t> 小結</a:t>
            </a:r>
            <a:endParaRPr lang="en-TW" dirty="0"/>
          </a:p>
        </p:txBody>
      </p:sp>
      <p:sp>
        <p:nvSpPr>
          <p:cNvPr id="3" name="Text Placeholder 1">
            <a:extLst>
              <a:ext uri="{FF2B5EF4-FFF2-40B4-BE49-F238E27FC236}">
                <a16:creationId xmlns:a16="http://schemas.microsoft.com/office/drawing/2014/main" id="{3E3A6F1B-2360-B642-8BA0-96BC81E3E797}"/>
              </a:ext>
            </a:extLst>
          </p:cNvPr>
          <p:cNvSpPr txBox="1">
            <a:spLocks/>
          </p:cNvSpPr>
          <p:nvPr/>
        </p:nvSpPr>
        <p:spPr>
          <a:xfrm>
            <a:off x="311700" y="1046824"/>
            <a:ext cx="9996957" cy="36584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是個相當直觀且有效的降維方式，不過在三維轉換為二維時我們可以看到，有些數據的集群完全被搗成一團。這跟 </a:t>
            </a: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的原理有關，因為 </a:t>
            </a: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是對資料求共變異數矩陣，在進行奇異值分解。因此會被資料的差異性影響，無法很好表現</a:t>
            </a:r>
            <a:r>
              <a:rPr kumimoji="0" lang="zh-TW" altLang="en-US" sz="2000" b="1" i="0" u="none" strike="noStrike" kern="0" cap="none" spc="0" normalizeH="0" baseline="0" noProof="0" dirty="0">
                <a:ln>
                  <a:noFill/>
                </a:ln>
                <a:solidFill>
                  <a:srgbClr val="595959"/>
                </a:solidFill>
                <a:effectLst/>
                <a:uLnTx/>
                <a:uFillTx/>
                <a:latin typeface="Arial"/>
                <a:cs typeface="Arial"/>
                <a:sym typeface="Arial"/>
              </a:rPr>
              <a:t>相似性以及分佈。</a:t>
            </a:r>
            <a:endParaRPr kumimoji="0" lang="en-US" altLang="zh-TW" sz="2000" b="1"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zh-TW" altLang="en-US"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且</a:t>
            </a:r>
            <a:r>
              <a:rPr kumimoji="0" lang="zh-TW" altLang="en-US" sz="2000" b="1" i="0" u="none" strike="noStrike" kern="0" cap="none" spc="0" normalizeH="0" baseline="0" noProof="0" dirty="0">
                <a:ln>
                  <a:noFill/>
                </a:ln>
                <a:solidFill>
                  <a:srgbClr val="595959"/>
                </a:solidFill>
                <a:effectLst/>
                <a:uLnTx/>
                <a:uFillTx/>
                <a:latin typeface="Arial"/>
                <a:cs typeface="Arial"/>
                <a:sym typeface="Arial"/>
              </a:rPr>
              <a:t> </a:t>
            </a: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是一種線性降維的方式，但如果特徵與特徵間的關聯是非線性關係的話，用 </a:t>
            </a: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可能會導致</a:t>
            </a:r>
            <a:r>
              <a:rPr kumimoji="0" lang="zh-TW" altLang="en-US" sz="2000" b="1" i="0" u="none" strike="noStrike" kern="0" cap="none" spc="0" normalizeH="0" baseline="0" noProof="0" dirty="0">
                <a:ln>
                  <a:noFill/>
                </a:ln>
                <a:solidFill>
                  <a:srgbClr val="595959"/>
                </a:solidFill>
                <a:effectLst/>
                <a:uLnTx/>
                <a:uFillTx/>
                <a:latin typeface="Arial"/>
                <a:cs typeface="Arial"/>
                <a:sym typeface="Arial"/>
              </a:rPr>
              <a:t>欠擬合（</a:t>
            </a:r>
            <a:r>
              <a:rPr kumimoji="0" lang="en-US" sz="2000" b="1" i="0" u="none" strike="noStrike" kern="0" cap="none" spc="0" normalizeH="0" baseline="0" noProof="0" dirty="0">
                <a:ln>
                  <a:noFill/>
                </a:ln>
                <a:solidFill>
                  <a:srgbClr val="595959"/>
                </a:solidFill>
                <a:effectLst/>
                <a:uLnTx/>
                <a:uFillTx/>
                <a:latin typeface="Arial"/>
                <a:cs typeface="Arial"/>
                <a:sym typeface="Arial"/>
              </a:rPr>
              <a:t>underfitting）</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的情形發生。</a:t>
            </a:r>
          </a:p>
        </p:txBody>
      </p:sp>
      <p:pic>
        <p:nvPicPr>
          <p:cNvPr id="4" name="Picture 3">
            <a:extLst>
              <a:ext uri="{FF2B5EF4-FFF2-40B4-BE49-F238E27FC236}">
                <a16:creationId xmlns:a16="http://schemas.microsoft.com/office/drawing/2014/main" id="{5C8FCBA0-F9A5-CC4A-8610-66FCD3245CE8}"/>
              </a:ext>
            </a:extLst>
          </p:cNvPr>
          <p:cNvPicPr>
            <a:picLocks noChangeAspect="1"/>
          </p:cNvPicPr>
          <p:nvPr/>
        </p:nvPicPr>
        <p:blipFill>
          <a:blip r:embed="rId2"/>
          <a:stretch>
            <a:fillRect/>
          </a:stretch>
        </p:blipFill>
        <p:spPr>
          <a:xfrm>
            <a:off x="7431033" y="3789916"/>
            <a:ext cx="2242269" cy="2251690"/>
          </a:xfrm>
          <a:prstGeom prst="rect">
            <a:avLst/>
          </a:prstGeom>
        </p:spPr>
      </p:pic>
    </p:spTree>
    <p:extLst>
      <p:ext uri="{BB962C8B-B14F-4D97-AF65-F5344CB8AC3E}">
        <p14:creationId xmlns:p14="http://schemas.microsoft.com/office/powerpoint/2010/main" val="3216938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89D627-E3FC-D049-9CC5-D3C9174061D2}"/>
              </a:ext>
            </a:extLst>
          </p:cNvPr>
          <p:cNvSpPr>
            <a:spLocks noGrp="1"/>
          </p:cNvSpPr>
          <p:nvPr>
            <p:ph type="body" sz="quarter" idx="10"/>
          </p:nvPr>
        </p:nvSpPr>
        <p:spPr>
          <a:xfrm>
            <a:off x="992875" y="245402"/>
            <a:ext cx="10578236" cy="535531"/>
          </a:xfrm>
        </p:spPr>
        <p:txBody>
          <a:bodyPr/>
          <a:lstStyle/>
          <a:p>
            <a:r>
              <a:rPr lang="en-US" sz="3200" dirty="0"/>
              <a:t>T-Distributed Stochastic Neighbor Embedding (t-SNE)</a:t>
            </a:r>
            <a:endParaRPr lang="en-TW" sz="3200" dirty="0"/>
          </a:p>
        </p:txBody>
      </p:sp>
      <p:sp>
        <p:nvSpPr>
          <p:cNvPr id="4" name="Text Placeholder 1">
            <a:extLst>
              <a:ext uri="{FF2B5EF4-FFF2-40B4-BE49-F238E27FC236}">
                <a16:creationId xmlns:a16="http://schemas.microsoft.com/office/drawing/2014/main" id="{9EB082DA-6850-214C-8A00-F5A01EA69C9D}"/>
              </a:ext>
            </a:extLst>
          </p:cNvPr>
          <p:cNvSpPr txBox="1">
            <a:spLocks/>
          </p:cNvSpPr>
          <p:nvPr/>
        </p:nvSpPr>
        <p:spPr>
          <a:xfrm>
            <a:off x="311699" y="1029225"/>
            <a:ext cx="10390167" cy="1860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目標跟</a:t>
            </a: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是一樣的，希望把高維的資料投影到低維中，並且保留高維中的點與點之間的關係與特性。兩者不同的點在於</a:t>
            </a: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允許非線性的專換。</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使用了更複雜的公式來表達高維與低維之間的關係。主要是將高維的數據用高斯分佈的機率密度函數近似，而低維數據的部分使用 </a:t>
            </a:r>
            <a:r>
              <a:rPr kumimoji="0" lang="en-US" sz="2000" b="0" i="0" u="none" strike="noStrike" kern="0" cap="none" spc="0" normalizeH="0" baseline="0" noProof="0" dirty="0">
                <a:ln>
                  <a:noFill/>
                </a:ln>
                <a:solidFill>
                  <a:srgbClr val="595959"/>
                </a:solidFill>
                <a:effectLst/>
                <a:uLnTx/>
                <a:uFillTx/>
                <a:latin typeface="Arial"/>
                <a:cs typeface="Arial"/>
                <a:sym typeface="Arial"/>
              </a:rPr>
              <a:t>t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分佈的方式來近似。</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zh-TW" altLang="en-US"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427D16EB-47DC-8F43-8CA3-44FEECA058A2}"/>
              </a:ext>
            </a:extLst>
          </p:cNvPr>
          <p:cNvPicPr>
            <a:picLocks noChangeAspect="1"/>
          </p:cNvPicPr>
          <p:nvPr/>
        </p:nvPicPr>
        <p:blipFill>
          <a:blip r:embed="rId3"/>
          <a:stretch>
            <a:fillRect/>
          </a:stretch>
        </p:blipFill>
        <p:spPr>
          <a:xfrm>
            <a:off x="3062882" y="3873431"/>
            <a:ext cx="2180898" cy="841449"/>
          </a:xfrm>
          <a:prstGeom prst="rect">
            <a:avLst/>
          </a:prstGeom>
        </p:spPr>
      </p:pic>
      <p:pic>
        <p:nvPicPr>
          <p:cNvPr id="6" name="Picture 5">
            <a:extLst>
              <a:ext uri="{FF2B5EF4-FFF2-40B4-BE49-F238E27FC236}">
                <a16:creationId xmlns:a16="http://schemas.microsoft.com/office/drawing/2014/main" id="{30276D18-0563-5B48-86E0-7C399D2EE929}"/>
              </a:ext>
            </a:extLst>
          </p:cNvPr>
          <p:cNvPicPr>
            <a:picLocks noChangeAspect="1"/>
          </p:cNvPicPr>
          <p:nvPr/>
        </p:nvPicPr>
        <p:blipFill>
          <a:blip r:embed="rId4"/>
          <a:stretch>
            <a:fillRect/>
          </a:stretch>
        </p:blipFill>
        <p:spPr>
          <a:xfrm>
            <a:off x="6293538" y="3873431"/>
            <a:ext cx="2615626" cy="694271"/>
          </a:xfrm>
          <a:prstGeom prst="rect">
            <a:avLst/>
          </a:prstGeom>
        </p:spPr>
      </p:pic>
      <p:sp>
        <p:nvSpPr>
          <p:cNvPr id="7" name="Rounded Rectangle 6">
            <a:extLst>
              <a:ext uri="{FF2B5EF4-FFF2-40B4-BE49-F238E27FC236}">
                <a16:creationId xmlns:a16="http://schemas.microsoft.com/office/drawing/2014/main" id="{D65E7B02-CC73-C04A-BBB6-3E0BFCCB57CD}"/>
              </a:ext>
            </a:extLst>
          </p:cNvPr>
          <p:cNvSpPr/>
          <p:nvPr/>
        </p:nvSpPr>
        <p:spPr>
          <a:xfrm>
            <a:off x="3888017" y="3412067"/>
            <a:ext cx="650425" cy="310101"/>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F92A458-1B94-A044-A929-B5A8EFB201AC}"/>
              </a:ext>
            </a:extLst>
          </p:cNvPr>
          <p:cNvSpPr/>
          <p:nvPr/>
        </p:nvSpPr>
        <p:spPr>
          <a:xfrm>
            <a:off x="3907932" y="3425276"/>
            <a:ext cx="630510" cy="261610"/>
          </a:xfrm>
          <a:prstGeom prst="rect">
            <a:avLst/>
          </a:prstGeom>
        </p:spPr>
        <p:txBody>
          <a:bodyPr wrap="square">
            <a:spAutoFit/>
          </a:bodyPr>
          <a:lstStyle/>
          <a:p>
            <a:r>
              <a:rPr lang="zh-CN" altLang="en-US" sz="1100" dirty="0">
                <a:solidFill>
                  <a:schemeClr val="bg1"/>
                </a:solidFill>
              </a:rPr>
              <a:t>高維度</a:t>
            </a:r>
            <a:endParaRPr lang="en-US" sz="1100" dirty="0">
              <a:solidFill>
                <a:schemeClr val="bg1"/>
              </a:solidFill>
            </a:endParaRPr>
          </a:p>
        </p:txBody>
      </p:sp>
      <p:sp>
        <p:nvSpPr>
          <p:cNvPr id="9" name="Rounded Rectangle 8">
            <a:extLst>
              <a:ext uri="{FF2B5EF4-FFF2-40B4-BE49-F238E27FC236}">
                <a16:creationId xmlns:a16="http://schemas.microsoft.com/office/drawing/2014/main" id="{1075D372-50DC-2B4A-9648-C79421A4CB9B}"/>
              </a:ext>
            </a:extLst>
          </p:cNvPr>
          <p:cNvSpPr/>
          <p:nvPr/>
        </p:nvSpPr>
        <p:spPr>
          <a:xfrm>
            <a:off x="7571167" y="3425276"/>
            <a:ext cx="650425" cy="310101"/>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CCC964B-18D6-044C-8BCA-074CC72606B0}"/>
              </a:ext>
            </a:extLst>
          </p:cNvPr>
          <p:cNvSpPr/>
          <p:nvPr/>
        </p:nvSpPr>
        <p:spPr>
          <a:xfrm>
            <a:off x="7591082" y="3438485"/>
            <a:ext cx="630510" cy="261610"/>
          </a:xfrm>
          <a:prstGeom prst="rect">
            <a:avLst/>
          </a:prstGeom>
        </p:spPr>
        <p:txBody>
          <a:bodyPr wrap="square">
            <a:spAutoFit/>
          </a:bodyPr>
          <a:lstStyle/>
          <a:p>
            <a:r>
              <a:rPr lang="zh-CN" altLang="en-US" sz="1100" dirty="0">
                <a:solidFill>
                  <a:schemeClr val="bg1"/>
                </a:solidFill>
              </a:rPr>
              <a:t>低維度</a:t>
            </a:r>
            <a:endParaRPr lang="en-US" sz="1100" dirty="0">
              <a:solidFill>
                <a:schemeClr val="bg1"/>
              </a:solidFill>
            </a:endParaRPr>
          </a:p>
        </p:txBody>
      </p:sp>
    </p:spTree>
    <p:extLst>
      <p:ext uri="{BB962C8B-B14F-4D97-AF65-F5344CB8AC3E}">
        <p14:creationId xmlns:p14="http://schemas.microsoft.com/office/powerpoint/2010/main" val="264096319"/>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1156</TotalTime>
  <Words>1264</Words>
  <Application>Microsoft Macintosh PowerPoint</Application>
  <PresentationFormat>Widescreen</PresentationFormat>
  <Paragraphs>97</Paragraphs>
  <Slides>22</Slides>
  <Notes>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等线</vt:lpstr>
      <vt:lpstr>微软雅黑</vt:lpstr>
      <vt:lpstr>Segoe UI Light</vt:lpstr>
      <vt:lpstr>Arial</vt:lpstr>
      <vt:lpstr>Calibri</vt:lpstr>
      <vt:lpstr>Century Gothic</vt:lpstr>
      <vt:lpstr>Helvetica Neue</vt:lpstr>
      <vt:lpstr>Helvetica Neue Bold Condensed</vt:lpstr>
      <vt:lpstr>Roboto</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167</cp:revision>
  <dcterms:created xsi:type="dcterms:W3CDTF">2015-08-18T02:51:41Z</dcterms:created>
  <dcterms:modified xsi:type="dcterms:W3CDTF">2020-09-07T06:54:42Z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